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tags/tag11.xml" ContentType="application/vnd.openxmlformats-officedocument.presentationml.tags+xml"/>
  <Override PartName="/ppt/notesSlides/notesSlide33.xml" ContentType="application/vnd.openxmlformats-officedocument.presentationml.notesSlide+xml"/>
  <Override PartName="/ppt/tags/tag12.xml" ContentType="application/vnd.openxmlformats-officedocument.presentationml.tags+xml"/>
  <Override PartName="/ppt/notesSlides/notesSlide34.xml" ContentType="application/vnd.openxmlformats-officedocument.presentationml.notesSlide+xml"/>
  <Override PartName="/ppt/tags/tag13.xml" ContentType="application/vnd.openxmlformats-officedocument.presentationml.tags+xml"/>
  <Override PartName="/ppt/notesSlides/notesSlide35.xml" ContentType="application/vnd.openxmlformats-officedocument.presentationml.notesSlide+xml"/>
  <Override PartName="/ppt/tags/tag14.xml" ContentType="application/vnd.openxmlformats-officedocument.presentationml.tags+xml"/>
  <Override PartName="/ppt/notesSlides/notesSlide36.xml" ContentType="application/vnd.openxmlformats-officedocument.presentationml.notesSlide+xml"/>
  <Override PartName="/ppt/tags/tag15.xml" ContentType="application/vnd.openxmlformats-officedocument.presentationml.tags+xml"/>
  <Override PartName="/ppt/notesSlides/notesSlide37.xml" ContentType="application/vnd.openxmlformats-officedocument.presentationml.notesSlide+xml"/>
  <Override PartName="/ppt/tags/tag1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781" r:id="rId2"/>
    <p:sldId id="779" r:id="rId3"/>
    <p:sldId id="742" r:id="rId4"/>
    <p:sldId id="747" r:id="rId5"/>
    <p:sldId id="826" r:id="rId6"/>
    <p:sldId id="807" r:id="rId7"/>
    <p:sldId id="808" r:id="rId8"/>
    <p:sldId id="806" r:id="rId9"/>
    <p:sldId id="809" r:id="rId10"/>
    <p:sldId id="810" r:id="rId11"/>
    <p:sldId id="811" r:id="rId12"/>
    <p:sldId id="812" r:id="rId13"/>
    <p:sldId id="813" r:id="rId14"/>
    <p:sldId id="825" r:id="rId15"/>
    <p:sldId id="805" r:id="rId16"/>
    <p:sldId id="798" r:id="rId17"/>
    <p:sldId id="799" r:id="rId18"/>
    <p:sldId id="800" r:id="rId19"/>
    <p:sldId id="817" r:id="rId20"/>
    <p:sldId id="818" r:id="rId21"/>
    <p:sldId id="821" r:id="rId22"/>
    <p:sldId id="824" r:id="rId23"/>
    <p:sldId id="796" r:id="rId24"/>
    <p:sldId id="815" r:id="rId25"/>
    <p:sldId id="814" r:id="rId26"/>
    <p:sldId id="816" r:id="rId27"/>
    <p:sldId id="797" r:id="rId28"/>
    <p:sldId id="748" r:id="rId29"/>
    <p:sldId id="752" r:id="rId30"/>
    <p:sldId id="743" r:id="rId31"/>
    <p:sldId id="744" r:id="rId32"/>
    <p:sldId id="754" r:id="rId33"/>
    <p:sldId id="746" r:id="rId34"/>
    <p:sldId id="756" r:id="rId35"/>
    <p:sldId id="758" r:id="rId36"/>
    <p:sldId id="757" r:id="rId37"/>
    <p:sldId id="759" r:id="rId38"/>
    <p:sldId id="760" r:id="rId39"/>
    <p:sldId id="762" r:id="rId40"/>
    <p:sldId id="783" r:id="rId41"/>
    <p:sldId id="775" r:id="rId42"/>
    <p:sldId id="819" r:id="rId43"/>
    <p:sldId id="820" r:id="rId44"/>
    <p:sldId id="766" r:id="rId45"/>
    <p:sldId id="767" r:id="rId46"/>
    <p:sldId id="768" r:id="rId47"/>
    <p:sldId id="769" r:id="rId48"/>
    <p:sldId id="770" r:id="rId49"/>
    <p:sldId id="784" r:id="rId50"/>
    <p:sldId id="785" r:id="rId51"/>
    <p:sldId id="791" r:id="rId52"/>
    <p:sldId id="823" r:id="rId53"/>
    <p:sldId id="787" r:id="rId54"/>
    <p:sldId id="822" r:id="rId55"/>
    <p:sldId id="803" r:id="rId56"/>
    <p:sldId id="792" r:id="rId57"/>
    <p:sldId id="788" r:id="rId58"/>
    <p:sldId id="789" r:id="rId59"/>
    <p:sldId id="793" r:id="rId60"/>
    <p:sldId id="794" r:id="rId61"/>
    <p:sldId id="795" r:id="rId62"/>
    <p:sldId id="772" r:id="rId63"/>
    <p:sldId id="730" r:id="rId64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78"/>
    <a:srgbClr val="0563C1"/>
    <a:srgbClr val="FF0000"/>
    <a:srgbClr val="ED7D31"/>
    <a:srgbClr val="FF9900"/>
    <a:srgbClr val="F0DADA"/>
    <a:srgbClr val="4472C4"/>
    <a:srgbClr val="2F5597"/>
    <a:srgbClr val="668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046" autoAdjust="0"/>
  </p:normalViewPr>
  <p:slideViewPr>
    <p:cSldViewPr snapToGrid="0" showGuides="1">
      <p:cViewPr varScale="1">
        <p:scale>
          <a:sx n="115" d="100"/>
          <a:sy n="115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5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1862-72E1-426C-855A-D48747319FD8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0BC9D-12F8-4D67-BEC5-611AE33D2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27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95E01-A3AA-414B-AC91-6247B051C58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026A4-9EE3-4D0D-8D3A-764529D1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22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9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21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664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61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35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648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98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01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5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 eaLnBrk="1" hangingPunct="1">
              <a:lnSpc>
                <a:spcPct val="115000"/>
              </a:lnSpc>
              <a:spcBef>
                <a:spcPct val="10000"/>
              </a:spcBef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150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56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742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9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55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72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950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130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082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5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64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704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34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1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713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91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96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108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137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90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73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085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860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033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040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0181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121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4267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06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5321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501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51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41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399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35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000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608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5867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026A4-9EE3-4D0D-8D3A-764529D129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7339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40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8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2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7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2D4A-7916-4EA7-98F3-4A62AB60BF29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7E0B-3B9F-4B37-9DA2-ED2708012EE3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D2CC-1108-4B70-9BC3-09B55C4A5343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8A65-164E-49A1-B5FA-4237CF23D580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0A52-8F1A-4292-8ACE-45A92007FF35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7851-6EBE-4126-ACF5-FFBE3C22FF79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FA76-945C-4A0B-829A-B3F78E6D1EAB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3796-B962-4A03-A7F7-45F9A6DE369F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631D6-2F3F-4C77-B3DB-8DBE7BBF4BEC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9A54-BCB9-48D1-97E1-CA144AEEBB7B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8393-C9CD-46B7-BAC4-BD88E6FCCFE5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38B1C-581B-45EE-9AFC-E60740176534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计算机组成原理</a:t>
            </a:r>
            <a:r>
              <a:rPr lang="en-US" altLang="zh-CN"/>
              <a:t>--</a:t>
            </a:r>
            <a:r>
              <a:rPr lang="zh-CN" altLang="en-US"/>
              <a:t>课程介绍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.wmf"/><Relationship Id="rId5" Type="http://schemas.openxmlformats.org/officeDocument/2006/relationships/tags" Target="../tags/tag5.xml"/><Relationship Id="rId10" Type="http://schemas.openxmlformats.org/officeDocument/2006/relationships/oleObject" Target="../embeddings/oleObject1.bin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42.xml"/><Relationship Id="rId21" Type="http://schemas.openxmlformats.org/officeDocument/2006/relationships/tags" Target="../tags/tag37.xml"/><Relationship Id="rId42" Type="http://schemas.openxmlformats.org/officeDocument/2006/relationships/tags" Target="../tags/tag58.xml"/><Relationship Id="rId47" Type="http://schemas.openxmlformats.org/officeDocument/2006/relationships/tags" Target="../tags/tag63.xml"/><Relationship Id="rId63" Type="http://schemas.openxmlformats.org/officeDocument/2006/relationships/tags" Target="../tags/tag79.xml"/><Relationship Id="rId68" Type="http://schemas.openxmlformats.org/officeDocument/2006/relationships/tags" Target="../tags/tag84.xml"/><Relationship Id="rId84" Type="http://schemas.openxmlformats.org/officeDocument/2006/relationships/tags" Target="../tags/tag100.xml"/><Relationship Id="rId16" Type="http://schemas.openxmlformats.org/officeDocument/2006/relationships/tags" Target="../tags/tag32.xml"/><Relationship Id="rId11" Type="http://schemas.openxmlformats.org/officeDocument/2006/relationships/tags" Target="../tags/tag27.xml"/><Relationship Id="rId32" Type="http://schemas.openxmlformats.org/officeDocument/2006/relationships/tags" Target="../tags/tag48.xml"/><Relationship Id="rId37" Type="http://schemas.openxmlformats.org/officeDocument/2006/relationships/tags" Target="../tags/tag53.xml"/><Relationship Id="rId53" Type="http://schemas.openxmlformats.org/officeDocument/2006/relationships/tags" Target="../tags/tag69.xml"/><Relationship Id="rId58" Type="http://schemas.openxmlformats.org/officeDocument/2006/relationships/tags" Target="../tags/tag74.xml"/><Relationship Id="rId74" Type="http://schemas.openxmlformats.org/officeDocument/2006/relationships/tags" Target="../tags/tag90.xml"/><Relationship Id="rId79" Type="http://schemas.openxmlformats.org/officeDocument/2006/relationships/tags" Target="../tags/tag95.xml"/><Relationship Id="rId5" Type="http://schemas.openxmlformats.org/officeDocument/2006/relationships/tags" Target="../tags/tag21.xml"/><Relationship Id="rId19" Type="http://schemas.openxmlformats.org/officeDocument/2006/relationships/tags" Target="../tags/tag3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tags" Target="../tags/tag43.xml"/><Relationship Id="rId30" Type="http://schemas.openxmlformats.org/officeDocument/2006/relationships/tags" Target="../tags/tag46.xml"/><Relationship Id="rId35" Type="http://schemas.openxmlformats.org/officeDocument/2006/relationships/tags" Target="../tags/tag51.xml"/><Relationship Id="rId43" Type="http://schemas.openxmlformats.org/officeDocument/2006/relationships/tags" Target="../tags/tag59.xml"/><Relationship Id="rId48" Type="http://schemas.openxmlformats.org/officeDocument/2006/relationships/tags" Target="../tags/tag64.xml"/><Relationship Id="rId56" Type="http://schemas.openxmlformats.org/officeDocument/2006/relationships/tags" Target="../tags/tag72.xml"/><Relationship Id="rId64" Type="http://schemas.openxmlformats.org/officeDocument/2006/relationships/tags" Target="../tags/tag80.xml"/><Relationship Id="rId69" Type="http://schemas.openxmlformats.org/officeDocument/2006/relationships/tags" Target="../tags/tag85.xml"/><Relationship Id="rId77" Type="http://schemas.openxmlformats.org/officeDocument/2006/relationships/tags" Target="../tags/tag93.xml"/><Relationship Id="rId8" Type="http://schemas.openxmlformats.org/officeDocument/2006/relationships/tags" Target="../tags/tag24.xml"/><Relationship Id="rId51" Type="http://schemas.openxmlformats.org/officeDocument/2006/relationships/tags" Target="../tags/tag67.xml"/><Relationship Id="rId72" Type="http://schemas.openxmlformats.org/officeDocument/2006/relationships/tags" Target="../tags/tag88.xml"/><Relationship Id="rId80" Type="http://schemas.openxmlformats.org/officeDocument/2006/relationships/tags" Target="../tags/tag96.xml"/><Relationship Id="rId85" Type="http://schemas.openxmlformats.org/officeDocument/2006/relationships/slideLayout" Target="../slideLayouts/slideLayout6.xml"/><Relationship Id="rId3" Type="http://schemas.openxmlformats.org/officeDocument/2006/relationships/tags" Target="../tags/tag19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33" Type="http://schemas.openxmlformats.org/officeDocument/2006/relationships/tags" Target="../tags/tag49.xml"/><Relationship Id="rId38" Type="http://schemas.openxmlformats.org/officeDocument/2006/relationships/tags" Target="../tags/tag54.xml"/><Relationship Id="rId46" Type="http://schemas.openxmlformats.org/officeDocument/2006/relationships/tags" Target="../tags/tag62.xml"/><Relationship Id="rId59" Type="http://schemas.openxmlformats.org/officeDocument/2006/relationships/tags" Target="../tags/tag75.xml"/><Relationship Id="rId67" Type="http://schemas.openxmlformats.org/officeDocument/2006/relationships/tags" Target="../tags/tag83.xml"/><Relationship Id="rId20" Type="http://schemas.openxmlformats.org/officeDocument/2006/relationships/tags" Target="../tags/tag36.xml"/><Relationship Id="rId41" Type="http://schemas.openxmlformats.org/officeDocument/2006/relationships/tags" Target="../tags/tag57.xml"/><Relationship Id="rId54" Type="http://schemas.openxmlformats.org/officeDocument/2006/relationships/tags" Target="../tags/tag70.xml"/><Relationship Id="rId62" Type="http://schemas.openxmlformats.org/officeDocument/2006/relationships/tags" Target="../tags/tag78.xml"/><Relationship Id="rId70" Type="http://schemas.openxmlformats.org/officeDocument/2006/relationships/tags" Target="../tags/tag86.xml"/><Relationship Id="rId75" Type="http://schemas.openxmlformats.org/officeDocument/2006/relationships/tags" Target="../tags/tag91.xml"/><Relationship Id="rId83" Type="http://schemas.openxmlformats.org/officeDocument/2006/relationships/tags" Target="../tags/tag99.xml"/><Relationship Id="rId88" Type="http://schemas.openxmlformats.org/officeDocument/2006/relationships/image" Target="../media/image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tags" Target="../tags/tag44.xml"/><Relationship Id="rId36" Type="http://schemas.openxmlformats.org/officeDocument/2006/relationships/tags" Target="../tags/tag52.xml"/><Relationship Id="rId49" Type="http://schemas.openxmlformats.org/officeDocument/2006/relationships/tags" Target="../tags/tag65.xml"/><Relationship Id="rId57" Type="http://schemas.openxmlformats.org/officeDocument/2006/relationships/tags" Target="../tags/tag73.xml"/><Relationship Id="rId10" Type="http://schemas.openxmlformats.org/officeDocument/2006/relationships/tags" Target="../tags/tag26.xml"/><Relationship Id="rId31" Type="http://schemas.openxmlformats.org/officeDocument/2006/relationships/tags" Target="../tags/tag47.xml"/><Relationship Id="rId44" Type="http://schemas.openxmlformats.org/officeDocument/2006/relationships/tags" Target="../tags/tag60.xml"/><Relationship Id="rId52" Type="http://schemas.openxmlformats.org/officeDocument/2006/relationships/tags" Target="../tags/tag68.xml"/><Relationship Id="rId60" Type="http://schemas.openxmlformats.org/officeDocument/2006/relationships/tags" Target="../tags/tag76.xml"/><Relationship Id="rId65" Type="http://schemas.openxmlformats.org/officeDocument/2006/relationships/tags" Target="../tags/tag81.xml"/><Relationship Id="rId73" Type="http://schemas.openxmlformats.org/officeDocument/2006/relationships/tags" Target="../tags/tag89.xml"/><Relationship Id="rId78" Type="http://schemas.openxmlformats.org/officeDocument/2006/relationships/tags" Target="../tags/tag94.xml"/><Relationship Id="rId81" Type="http://schemas.openxmlformats.org/officeDocument/2006/relationships/tags" Target="../tags/tag97.xml"/><Relationship Id="rId86" Type="http://schemas.openxmlformats.org/officeDocument/2006/relationships/notesSlide" Target="../notesSlides/notesSlide42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9" Type="http://schemas.openxmlformats.org/officeDocument/2006/relationships/tags" Target="../tags/tag55.xml"/><Relationship Id="rId34" Type="http://schemas.openxmlformats.org/officeDocument/2006/relationships/tags" Target="../tags/tag50.xml"/><Relationship Id="rId50" Type="http://schemas.openxmlformats.org/officeDocument/2006/relationships/tags" Target="../tags/tag66.xml"/><Relationship Id="rId55" Type="http://schemas.openxmlformats.org/officeDocument/2006/relationships/tags" Target="../tags/tag71.xml"/><Relationship Id="rId76" Type="http://schemas.openxmlformats.org/officeDocument/2006/relationships/tags" Target="../tags/tag92.xml"/><Relationship Id="rId7" Type="http://schemas.openxmlformats.org/officeDocument/2006/relationships/tags" Target="../tags/tag23.xml"/><Relationship Id="rId71" Type="http://schemas.openxmlformats.org/officeDocument/2006/relationships/tags" Target="../tags/tag87.xml"/><Relationship Id="rId2" Type="http://schemas.openxmlformats.org/officeDocument/2006/relationships/tags" Target="../tags/tag18.xml"/><Relationship Id="rId29" Type="http://schemas.openxmlformats.org/officeDocument/2006/relationships/tags" Target="../tags/tag45.xml"/><Relationship Id="rId24" Type="http://schemas.openxmlformats.org/officeDocument/2006/relationships/tags" Target="../tags/tag40.xml"/><Relationship Id="rId40" Type="http://schemas.openxmlformats.org/officeDocument/2006/relationships/tags" Target="../tags/tag56.xml"/><Relationship Id="rId45" Type="http://schemas.openxmlformats.org/officeDocument/2006/relationships/tags" Target="../tags/tag61.xml"/><Relationship Id="rId66" Type="http://schemas.openxmlformats.org/officeDocument/2006/relationships/tags" Target="../tags/tag82.xml"/><Relationship Id="rId87" Type="http://schemas.openxmlformats.org/officeDocument/2006/relationships/image" Target="../media/image1.jpeg"/><Relationship Id="rId61" Type="http://schemas.openxmlformats.org/officeDocument/2006/relationships/tags" Target="../tags/tag77.xml"/><Relationship Id="rId82" Type="http://schemas.openxmlformats.org/officeDocument/2006/relationships/tags" Target="../tags/tag9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990" y="8050"/>
            <a:ext cx="9181652" cy="690103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298198" y="3054281"/>
            <a:ext cx="4579144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61122" y="3196018"/>
            <a:ext cx="582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600" b="1" dirty="0" smtClean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计算机系统结构</a:t>
            </a:r>
            <a:endParaRPr lang="zh-CN" altLang="en-US" sz="3600" b="1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293131" y="3977456"/>
            <a:ext cx="4579144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293131" y="4121256"/>
            <a:ext cx="457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>
                <a:solidFill>
                  <a:srgbClr val="004578"/>
                </a:solidFill>
              </a:rPr>
              <a:t>第一章 </a:t>
            </a:r>
            <a:r>
              <a:rPr lang="zh-CN" altLang="en-US" sz="2800" b="1" dirty="0" smtClean="0">
                <a:solidFill>
                  <a:srgbClr val="004578"/>
                </a:solidFill>
              </a:rPr>
              <a:t>概  论</a:t>
            </a:r>
            <a:endParaRPr lang="zh-CN" altLang="en-US" sz="2800" b="1" dirty="0">
              <a:solidFill>
                <a:srgbClr val="004578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38316" y="6407901"/>
            <a:ext cx="400458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0" y="1398382"/>
            <a:ext cx="1591799" cy="1584000"/>
          </a:xfrm>
          <a:prstGeom prst="rect">
            <a:avLst/>
          </a:prstGeom>
        </p:spPr>
      </p:pic>
      <p:pic>
        <p:nvPicPr>
          <p:cNvPr id="15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54" y="6236297"/>
            <a:ext cx="621635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6715450" y="6274229"/>
            <a:ext cx="3092999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信息与软件工程学院</a:t>
            </a:r>
            <a:endParaRPr lang="en-US" altLang="zh-CN" sz="1600" b="1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dirty="0">
                <a:solidFill>
                  <a:srgbClr val="0070C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School of Information and Software Engineering</a:t>
            </a:r>
            <a:endParaRPr lang="zh-CN" altLang="en-US" sz="1000" b="1" dirty="0">
              <a:solidFill>
                <a:srgbClr val="0070C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35731" y="6474676"/>
            <a:ext cx="2057400" cy="365125"/>
          </a:xfrm>
        </p:spPr>
        <p:txBody>
          <a:bodyPr/>
          <a:lstStyle/>
          <a:p>
            <a:fld id="{A500B9CC-620B-4728-B037-19303720751D}" type="datetime1">
              <a:rPr lang="zh-CN" altLang="en-US" sz="1400" smtClean="0">
                <a:solidFill>
                  <a:schemeClr val="tx1"/>
                </a:solidFill>
              </a:rPr>
              <a:t>2024/9/9</a:t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591275" y="943552"/>
            <a:ext cx="714787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数字计算机中基本的电信号形式：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电平信号（电位信号）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脉冲信号；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553392" y="2006453"/>
            <a:ext cx="74411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电平信号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利用电平的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高低状态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表示不同代码；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34565" y="2688944"/>
            <a:ext cx="716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/>
              <a:t>例，用一组电平信号表示多位数</a:t>
            </a:r>
            <a:r>
              <a:rPr lang="zh-CN" altLang="en-US" sz="2800" dirty="0" smtClean="0"/>
              <a:t>字代码</a:t>
            </a:r>
            <a:r>
              <a:rPr kumimoji="0" lang="zh-CN" altLang="en-US" sz="2800" dirty="0" smtClean="0"/>
              <a:t> </a:t>
            </a:r>
            <a:endParaRPr kumimoji="0" lang="zh-CN" altLang="en-US" sz="2800" dirty="0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1392410" y="3565938"/>
            <a:ext cx="236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folHlink"/>
                </a:solidFill>
              </a:rPr>
              <a:t>高电平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5659611" y="3565938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folHlink"/>
                </a:solidFill>
              </a:rPr>
              <a:t>1 </a:t>
            </a:r>
          </a:p>
        </p:txBody>
      </p: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3139469" y="3568709"/>
            <a:ext cx="2362200" cy="381000"/>
            <a:chOff x="1968" y="1824"/>
            <a:chExt cx="1488" cy="240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>
              <a:off x="1968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>
              <a:off x="2112" y="1824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6"/>
            <p:cNvSpPr>
              <a:spLocks noChangeShapeType="1"/>
            </p:cNvSpPr>
            <p:nvPr/>
          </p:nvSpPr>
          <p:spPr bwMode="auto">
            <a:xfrm flipV="1">
              <a:off x="3312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3312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1392410" y="4251738"/>
            <a:ext cx="236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folHlink"/>
                </a:solidFill>
              </a:rPr>
              <a:t>低电平 </a:t>
            </a:r>
          </a:p>
        </p:txBody>
      </p:sp>
      <p:grpSp>
        <p:nvGrpSpPr>
          <p:cNvPr id="40" name="Group 26"/>
          <p:cNvGrpSpPr>
            <a:grpSpLocks/>
          </p:cNvGrpSpPr>
          <p:nvPr/>
        </p:nvGrpSpPr>
        <p:grpSpPr bwMode="auto">
          <a:xfrm>
            <a:off x="3139469" y="4940309"/>
            <a:ext cx="2362200" cy="381000"/>
            <a:chOff x="1968" y="1824"/>
            <a:chExt cx="1488" cy="240"/>
          </a:xfrm>
        </p:grpSpPr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1968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2112" y="1824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 flipV="1">
              <a:off x="3312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3312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" name="Text Box 32"/>
          <p:cNvSpPr txBox="1">
            <a:spLocks noChangeArrowheads="1"/>
          </p:cNvSpPr>
          <p:nvPr/>
        </p:nvSpPr>
        <p:spPr bwMode="auto">
          <a:xfrm>
            <a:off x="1392410" y="4937538"/>
            <a:ext cx="236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folHlink"/>
                </a:solidFill>
              </a:rPr>
              <a:t>高电平 </a:t>
            </a:r>
          </a:p>
        </p:txBody>
      </p:sp>
      <p:sp>
        <p:nvSpPr>
          <p:cNvPr id="47" name="Text Box 33"/>
          <p:cNvSpPr txBox="1">
            <a:spLocks noChangeArrowheads="1"/>
          </p:cNvSpPr>
          <p:nvPr/>
        </p:nvSpPr>
        <p:spPr bwMode="auto">
          <a:xfrm>
            <a:off x="5659611" y="4251738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0 </a:t>
            </a:r>
          </a:p>
        </p:txBody>
      </p:sp>
      <p:sp>
        <p:nvSpPr>
          <p:cNvPr id="48" name="Text Box 34"/>
          <p:cNvSpPr txBox="1">
            <a:spLocks noChangeArrowheads="1"/>
          </p:cNvSpPr>
          <p:nvPr/>
        </p:nvSpPr>
        <p:spPr bwMode="auto">
          <a:xfrm>
            <a:off x="5659611" y="4937538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1 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139469" y="4447309"/>
            <a:ext cx="2362200" cy="11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6"/>
          <p:cNvGrpSpPr>
            <a:grpSpLocks/>
          </p:cNvGrpSpPr>
          <p:nvPr/>
        </p:nvGrpSpPr>
        <p:grpSpPr bwMode="auto">
          <a:xfrm>
            <a:off x="3142240" y="5657974"/>
            <a:ext cx="2362200" cy="381000"/>
            <a:chOff x="1968" y="1824"/>
            <a:chExt cx="1488" cy="240"/>
          </a:xfrm>
        </p:grpSpPr>
        <p:sp>
          <p:nvSpPr>
            <p:cNvPr id="50" name="Line 27"/>
            <p:cNvSpPr>
              <a:spLocks noChangeShapeType="1"/>
            </p:cNvSpPr>
            <p:nvPr/>
          </p:nvSpPr>
          <p:spPr bwMode="auto">
            <a:xfrm>
              <a:off x="1968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28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29"/>
            <p:cNvSpPr>
              <a:spLocks noChangeShapeType="1"/>
            </p:cNvSpPr>
            <p:nvPr/>
          </p:nvSpPr>
          <p:spPr bwMode="auto">
            <a:xfrm>
              <a:off x="2112" y="1824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30"/>
            <p:cNvSpPr>
              <a:spLocks noChangeShapeType="1"/>
            </p:cNvSpPr>
            <p:nvPr/>
          </p:nvSpPr>
          <p:spPr bwMode="auto">
            <a:xfrm flipV="1">
              <a:off x="3312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31"/>
            <p:cNvSpPr>
              <a:spLocks noChangeShapeType="1"/>
            </p:cNvSpPr>
            <p:nvPr/>
          </p:nvSpPr>
          <p:spPr bwMode="auto">
            <a:xfrm>
              <a:off x="3312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Text Box 32"/>
          <p:cNvSpPr txBox="1">
            <a:spLocks noChangeArrowheads="1"/>
          </p:cNvSpPr>
          <p:nvPr/>
        </p:nvSpPr>
        <p:spPr bwMode="auto">
          <a:xfrm>
            <a:off x="1395181" y="5655203"/>
            <a:ext cx="236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folHlink"/>
                </a:solidFill>
              </a:rPr>
              <a:t>高电平 </a:t>
            </a:r>
          </a:p>
        </p:txBody>
      </p:sp>
      <p:sp>
        <p:nvSpPr>
          <p:cNvPr id="56" name="Text Box 34"/>
          <p:cNvSpPr txBox="1">
            <a:spLocks noChangeArrowheads="1"/>
          </p:cNvSpPr>
          <p:nvPr/>
        </p:nvSpPr>
        <p:spPr bwMode="auto">
          <a:xfrm>
            <a:off x="5662382" y="5655203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folHlink"/>
                </a:solidFill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94122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23" grpId="0" autoUpdateAnimBg="0"/>
      <p:bldP spid="16" grpId="0" autoUpdateAnimBg="0"/>
      <p:bldP spid="17" grpId="0" autoUpdateAnimBg="0"/>
      <p:bldP spid="18" grpId="0" autoUpdateAnimBg="0"/>
      <p:bldP spid="33" grpId="0" autoUpdateAnimBg="0"/>
      <p:bldP spid="46" grpId="0" autoUpdateAnimBg="0"/>
      <p:bldP spid="47" grpId="0" autoUpdateAnimBg="0"/>
      <p:bldP spid="48" grpId="0" autoUpdateAnimBg="0"/>
      <p:bldP spid="55" grpId="0" autoUpdateAnimBg="0"/>
      <p:bldP spid="5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553392" y="1108678"/>
            <a:ext cx="74411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脉冲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利用脉冲的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有无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表示不同代码；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51438" y="1807794"/>
            <a:ext cx="716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/>
              <a:t>例，用一串脉冲信号表示多位数</a:t>
            </a:r>
            <a:r>
              <a:rPr lang="zh-CN" altLang="en-US" sz="2800" dirty="0" smtClean="0"/>
              <a:t>字代码</a:t>
            </a:r>
            <a:r>
              <a:rPr kumimoji="0" lang="zh-CN" altLang="en-US" sz="2800" dirty="0" smtClean="0"/>
              <a:t> </a:t>
            </a:r>
            <a:endParaRPr kumimoji="0" lang="zh-CN" altLang="en-US" sz="2800" dirty="0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 flipV="1">
            <a:off x="2743230" y="3350912"/>
            <a:ext cx="0" cy="3810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Group 61"/>
          <p:cNvGrpSpPr>
            <a:grpSpLocks/>
          </p:cNvGrpSpPr>
          <p:nvPr/>
        </p:nvGrpSpPr>
        <p:grpSpPr bwMode="auto">
          <a:xfrm>
            <a:off x="2514630" y="2969912"/>
            <a:ext cx="2971800" cy="381000"/>
            <a:chOff x="1632" y="3456"/>
            <a:chExt cx="1872" cy="240"/>
          </a:xfrm>
        </p:grpSpPr>
        <p:sp>
          <p:nvSpPr>
            <p:cNvPr id="59" name="Line 38"/>
            <p:cNvSpPr>
              <a:spLocks noChangeShapeType="1"/>
            </p:cNvSpPr>
            <p:nvPr/>
          </p:nvSpPr>
          <p:spPr bwMode="auto">
            <a:xfrm>
              <a:off x="1632" y="369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39"/>
            <p:cNvSpPr>
              <a:spLocks noChangeShapeType="1"/>
            </p:cNvSpPr>
            <p:nvPr/>
          </p:nvSpPr>
          <p:spPr bwMode="auto">
            <a:xfrm flipV="1">
              <a:off x="1776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40"/>
            <p:cNvSpPr>
              <a:spLocks noChangeShapeType="1"/>
            </p:cNvSpPr>
            <p:nvPr/>
          </p:nvSpPr>
          <p:spPr bwMode="auto">
            <a:xfrm>
              <a:off x="1776" y="34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41"/>
            <p:cNvSpPr>
              <a:spLocks noChangeShapeType="1"/>
            </p:cNvSpPr>
            <p:nvPr/>
          </p:nvSpPr>
          <p:spPr bwMode="auto">
            <a:xfrm flipV="1">
              <a:off x="2064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42"/>
            <p:cNvSpPr>
              <a:spLocks noChangeShapeType="1"/>
            </p:cNvSpPr>
            <p:nvPr/>
          </p:nvSpPr>
          <p:spPr bwMode="auto">
            <a:xfrm>
              <a:off x="2064" y="3696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47"/>
            <p:cNvSpPr>
              <a:spLocks noChangeShapeType="1"/>
            </p:cNvSpPr>
            <p:nvPr/>
          </p:nvSpPr>
          <p:spPr bwMode="auto">
            <a:xfrm flipV="1">
              <a:off x="2928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48"/>
            <p:cNvSpPr>
              <a:spLocks noChangeShapeType="1"/>
            </p:cNvSpPr>
            <p:nvPr/>
          </p:nvSpPr>
          <p:spPr bwMode="auto">
            <a:xfrm>
              <a:off x="3216" y="369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49"/>
            <p:cNvSpPr>
              <a:spLocks noChangeShapeType="1"/>
            </p:cNvSpPr>
            <p:nvPr/>
          </p:nvSpPr>
          <p:spPr bwMode="auto">
            <a:xfrm>
              <a:off x="2928" y="34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 flipV="1">
              <a:off x="3216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" name="Text Box 53"/>
          <p:cNvSpPr txBox="1">
            <a:spLocks noChangeArrowheads="1"/>
          </p:cNvSpPr>
          <p:nvPr/>
        </p:nvSpPr>
        <p:spPr bwMode="auto">
          <a:xfrm>
            <a:off x="2084417" y="3895424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tx2"/>
                </a:solidFill>
              </a:rPr>
              <a:t>有脉冲</a:t>
            </a:r>
          </a:p>
        </p:txBody>
      </p:sp>
      <p:sp>
        <p:nvSpPr>
          <p:cNvPr id="69" name="Text Box 54"/>
          <p:cNvSpPr txBox="1">
            <a:spLocks noChangeArrowheads="1"/>
          </p:cNvSpPr>
          <p:nvPr/>
        </p:nvSpPr>
        <p:spPr bwMode="auto">
          <a:xfrm>
            <a:off x="3303617" y="3895424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tx2"/>
                </a:solidFill>
              </a:rPr>
              <a:t>无脉冲</a:t>
            </a:r>
          </a:p>
        </p:txBody>
      </p:sp>
      <p:sp>
        <p:nvSpPr>
          <p:cNvPr id="70" name="Text Box 55"/>
          <p:cNvSpPr txBox="1">
            <a:spLocks noChangeArrowheads="1"/>
          </p:cNvSpPr>
          <p:nvPr/>
        </p:nvSpPr>
        <p:spPr bwMode="auto">
          <a:xfrm>
            <a:off x="4370417" y="3895424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tx2"/>
                </a:solidFill>
              </a:rPr>
              <a:t>有脉冲</a:t>
            </a:r>
          </a:p>
        </p:txBody>
      </p:sp>
      <p:sp>
        <p:nvSpPr>
          <p:cNvPr id="71" name="Line 56"/>
          <p:cNvSpPr>
            <a:spLocks noChangeShapeType="1"/>
          </p:cNvSpPr>
          <p:nvPr/>
        </p:nvSpPr>
        <p:spPr bwMode="auto">
          <a:xfrm flipV="1">
            <a:off x="3657630" y="3350912"/>
            <a:ext cx="0" cy="3810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Line 57"/>
          <p:cNvSpPr>
            <a:spLocks noChangeShapeType="1"/>
          </p:cNvSpPr>
          <p:nvPr/>
        </p:nvSpPr>
        <p:spPr bwMode="auto">
          <a:xfrm flipV="1">
            <a:off x="4572030" y="3350912"/>
            <a:ext cx="0" cy="3810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Text Box 58"/>
          <p:cNvSpPr txBox="1">
            <a:spLocks noChangeArrowheads="1"/>
          </p:cNvSpPr>
          <p:nvPr/>
        </p:nvSpPr>
        <p:spPr bwMode="auto">
          <a:xfrm>
            <a:off x="2743230" y="25127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74" name="Text Box 59"/>
          <p:cNvSpPr txBox="1">
            <a:spLocks noChangeArrowheads="1"/>
          </p:cNvSpPr>
          <p:nvPr/>
        </p:nvSpPr>
        <p:spPr bwMode="auto">
          <a:xfrm>
            <a:off x="3581430" y="25127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75" name="Text Box 60"/>
          <p:cNvSpPr txBox="1">
            <a:spLocks noChangeArrowheads="1"/>
          </p:cNvSpPr>
          <p:nvPr/>
        </p:nvSpPr>
        <p:spPr bwMode="auto">
          <a:xfrm>
            <a:off x="4495830" y="25127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76" name="Text Box 14"/>
          <p:cNvSpPr txBox="1">
            <a:spLocks noChangeArrowheads="1"/>
          </p:cNvSpPr>
          <p:nvPr/>
        </p:nvSpPr>
        <p:spPr bwMode="auto">
          <a:xfrm>
            <a:off x="628650" y="4666848"/>
            <a:ext cx="7886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利用脉冲信号的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边沿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可进行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定时操作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14630" y="5453175"/>
            <a:ext cx="2971800" cy="381000"/>
            <a:chOff x="2514630" y="5511366"/>
            <a:chExt cx="2971800" cy="381000"/>
          </a:xfrm>
        </p:grpSpPr>
        <p:sp>
          <p:nvSpPr>
            <p:cNvPr id="78" name="Line 38"/>
            <p:cNvSpPr>
              <a:spLocks noChangeShapeType="1"/>
            </p:cNvSpPr>
            <p:nvPr/>
          </p:nvSpPr>
          <p:spPr bwMode="auto">
            <a:xfrm>
              <a:off x="2514630" y="5892366"/>
              <a:ext cx="228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39"/>
            <p:cNvSpPr>
              <a:spLocks noChangeShapeType="1"/>
            </p:cNvSpPr>
            <p:nvPr/>
          </p:nvSpPr>
          <p:spPr bwMode="auto">
            <a:xfrm flipV="1">
              <a:off x="2743230" y="5511366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40"/>
            <p:cNvSpPr>
              <a:spLocks noChangeShapeType="1"/>
            </p:cNvSpPr>
            <p:nvPr/>
          </p:nvSpPr>
          <p:spPr bwMode="auto">
            <a:xfrm>
              <a:off x="2743230" y="5511366"/>
              <a:ext cx="457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41"/>
            <p:cNvSpPr>
              <a:spLocks noChangeShapeType="1"/>
            </p:cNvSpPr>
            <p:nvPr/>
          </p:nvSpPr>
          <p:spPr bwMode="auto">
            <a:xfrm flipV="1">
              <a:off x="3200430" y="5511366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42"/>
            <p:cNvSpPr>
              <a:spLocks noChangeShapeType="1"/>
            </p:cNvSpPr>
            <p:nvPr/>
          </p:nvSpPr>
          <p:spPr bwMode="auto">
            <a:xfrm>
              <a:off x="3200430" y="5892366"/>
              <a:ext cx="1371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47"/>
            <p:cNvSpPr>
              <a:spLocks noChangeShapeType="1"/>
            </p:cNvSpPr>
            <p:nvPr/>
          </p:nvSpPr>
          <p:spPr bwMode="auto">
            <a:xfrm flipV="1">
              <a:off x="4572030" y="5511366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48"/>
            <p:cNvSpPr>
              <a:spLocks noChangeShapeType="1"/>
            </p:cNvSpPr>
            <p:nvPr/>
          </p:nvSpPr>
          <p:spPr bwMode="auto">
            <a:xfrm>
              <a:off x="5029230" y="5892366"/>
              <a:ext cx="457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49"/>
            <p:cNvSpPr>
              <a:spLocks noChangeShapeType="1"/>
            </p:cNvSpPr>
            <p:nvPr/>
          </p:nvSpPr>
          <p:spPr bwMode="auto">
            <a:xfrm>
              <a:off x="4572030" y="5511366"/>
              <a:ext cx="457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50"/>
            <p:cNvSpPr>
              <a:spLocks noChangeShapeType="1"/>
            </p:cNvSpPr>
            <p:nvPr/>
          </p:nvSpPr>
          <p:spPr bwMode="auto">
            <a:xfrm flipV="1">
              <a:off x="5029230" y="5511366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7" name="Line 39"/>
          <p:cNvSpPr>
            <a:spLocks noChangeShapeType="1"/>
          </p:cNvSpPr>
          <p:nvPr/>
        </p:nvSpPr>
        <p:spPr bwMode="auto">
          <a:xfrm flipV="1">
            <a:off x="2746001" y="5455945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47"/>
          <p:cNvSpPr>
            <a:spLocks noChangeShapeType="1"/>
          </p:cNvSpPr>
          <p:nvPr/>
        </p:nvSpPr>
        <p:spPr bwMode="auto">
          <a:xfrm flipV="1">
            <a:off x="4574801" y="5455945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16" grpId="0" autoUpdateAnimBg="0"/>
      <p:bldP spid="68" grpId="0" autoUpdateAnimBg="0"/>
      <p:bldP spid="69" grpId="0" autoUpdateAnimBg="0"/>
      <p:bldP spid="70" grpId="0" autoUpdateAnimBg="0"/>
      <p:bldP spid="73" grpId="0" autoUpdateAnimBg="0"/>
      <p:bldP spid="74" grpId="0" autoUpdateAnimBg="0"/>
      <p:bldP spid="75" grpId="0" autoUpdateAnimBg="0"/>
      <p:bldP spid="76" grpId="0" autoUpdateAnimBg="0"/>
      <p:bldP spid="87" grpId="0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45" name="Text Box 1027"/>
          <p:cNvSpPr txBox="1">
            <a:spLocks noChangeArrowheads="1"/>
          </p:cNvSpPr>
          <p:nvPr/>
        </p:nvSpPr>
        <p:spPr bwMode="auto">
          <a:xfrm>
            <a:off x="475884" y="2055228"/>
            <a:ext cx="7961313" cy="301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（1）物理上易实现信息的表示与存储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（2）抗干扰能力强，可靠性高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（3）数值的表示范围大，精度高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（4）可表示的信息类型广泛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（5）能用数字逻辑技术进行处理</a:t>
            </a:r>
          </a:p>
        </p:txBody>
      </p:sp>
      <p:sp>
        <p:nvSpPr>
          <p:cNvPr id="46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296917" y="998332"/>
            <a:ext cx="7725411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信息数字化的主要优点：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3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461048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程序与冯诺依曼计算机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519021" y="893864"/>
            <a:ext cx="8151154" cy="53368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John Von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Neumann</a:t>
            </a:r>
          </a:p>
          <a:p>
            <a:pPr marL="0" lvl="1"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约翰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冯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诺依曼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美籍匈牙利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数学家，计算机科学家；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物理学家和化学家；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美国国家科学院院士；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普林斯顿高等研究院教授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现代计算机之父 </a:t>
            </a:r>
          </a:p>
          <a:p>
            <a:pPr marL="0" lvl="1">
              <a:lnSpc>
                <a:spcPct val="150000"/>
              </a:lnSpc>
            </a:pP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" name="Picture 16" descr="0910220904552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3879" r="17833"/>
          <a:stretch/>
        </p:blipFill>
        <p:spPr bwMode="auto">
          <a:xfrm>
            <a:off x="5129598" y="1186260"/>
            <a:ext cx="3189649" cy="362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438199" y="496775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1903.12.28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～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1957.2.8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5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461048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程序与冯诺依曼计算机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368061" y="1709040"/>
            <a:ext cx="8022330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1944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年加入美国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军方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ENIAC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计算机研制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项目；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1945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年发表著名的“关于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EDVAC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的报告草案”，总结和详细说明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EDVAC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的逻辑设计，介绍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了制造电子计算机和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程序设计的新思想；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计算机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发展历史上划时代的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文献；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提出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的体系结构称为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冯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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诺依曼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体系结构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296917" y="840516"/>
            <a:ext cx="7725411" cy="7155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冯诺依曼思想产生背景：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61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461048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二、存储程序与冯诺依曼计算机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296917" y="807264"/>
            <a:ext cx="7725411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存储程序工作方式：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A9B9BF2D-624A-4F10-ADCA-150187531406}"/>
              </a:ext>
            </a:extLst>
          </p:cNvPr>
          <p:cNvSpPr txBox="1"/>
          <p:nvPr/>
        </p:nvSpPr>
        <p:spPr>
          <a:xfrm>
            <a:off x="745512" y="1841405"/>
            <a:ext cx="7490056" cy="267765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）根据问题事先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编制程序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）事先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程序和数据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存入计算机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，计算机工作时按一定顺序从存储器取出指令；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）启动程序后，计算机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连续运行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57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1032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二、存储程序与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冯诺依曼</a:t>
            </a:r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计算机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62401773-F9C1-4037-BDD1-FFFACB7AC85A}"/>
              </a:ext>
            </a:extLst>
          </p:cNvPr>
          <p:cNvSpPr txBox="1"/>
          <p:nvPr/>
        </p:nvSpPr>
        <p:spPr>
          <a:xfrm>
            <a:off x="437513" y="2614936"/>
            <a:ext cx="6734812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b.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存储程序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方式工作（核心）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8679B706-FBFE-479A-B2FD-C0A5D8A9E5D8}"/>
              </a:ext>
            </a:extLst>
          </p:cNvPr>
          <p:cNvSpPr txBox="1"/>
          <p:nvPr/>
        </p:nvSpPr>
        <p:spPr>
          <a:xfrm>
            <a:off x="437512" y="3340530"/>
            <a:ext cx="8249288" cy="1384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硬件系统包含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五大部件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：运算器、控制器、存储器、输入设备、输出设备，并约定了各部件的功能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A9FAAC0D-A8E5-4188-BF8F-B35FD9B5B50F}"/>
              </a:ext>
            </a:extLst>
          </p:cNvPr>
          <p:cNvSpPr txBox="1"/>
          <p:nvPr/>
        </p:nvSpPr>
        <p:spPr>
          <a:xfrm>
            <a:off x="389389" y="1093198"/>
            <a:ext cx="5928284" cy="63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冯诺依曼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计算机核心思想：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437514" y="1889342"/>
            <a:ext cx="7725411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二进制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形式表示数据和指令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6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1032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二、存储程序与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冯诺依曼</a:t>
            </a:r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计算机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6" name="Text Box 4">
            <a:extLst>
              <a:ext uri="{FF2B5EF4-FFF2-40B4-BE49-F238E27FC236}">
                <a16:creationId xmlns:a16="http://schemas.microsoft.com/office/drawing/2014/main" id="{A9FAAC0D-A8E5-4188-BF8F-B35FD9B5B50F}"/>
              </a:ext>
            </a:extLst>
          </p:cNvPr>
          <p:cNvSpPr txBox="1"/>
          <p:nvPr/>
        </p:nvSpPr>
        <p:spPr>
          <a:xfrm>
            <a:off x="309610" y="1040192"/>
            <a:ext cx="6365510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冯诺依曼计算机硬件组成</a:t>
            </a: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28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3672859" y="1720666"/>
            <a:ext cx="1260475" cy="676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3764934" y="1817504"/>
            <a:ext cx="1071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存储器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1116984" y="3089091"/>
            <a:ext cx="1512888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170959" y="3190691"/>
            <a:ext cx="1428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输入设备</a:t>
            </a: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3652222" y="3089091"/>
            <a:ext cx="1262062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3764934" y="3190691"/>
            <a:ext cx="10715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运算器</a:t>
            </a:r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3633172" y="4554354"/>
            <a:ext cx="1260475" cy="676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3709372" y="4643254"/>
            <a:ext cx="1071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控制器</a:t>
            </a:r>
          </a:p>
        </p:txBody>
      </p:sp>
      <p:sp>
        <p:nvSpPr>
          <p:cNvPr id="45" name="Rectangle 20"/>
          <p:cNvSpPr>
            <a:spLocks noChangeArrowheads="1"/>
          </p:cNvSpPr>
          <p:nvPr/>
        </p:nvSpPr>
        <p:spPr bwMode="auto">
          <a:xfrm>
            <a:off x="5960447" y="3089091"/>
            <a:ext cx="1512887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Rectangle 21"/>
          <p:cNvSpPr>
            <a:spLocks noChangeArrowheads="1"/>
          </p:cNvSpPr>
          <p:nvPr/>
        </p:nvSpPr>
        <p:spPr bwMode="auto">
          <a:xfrm>
            <a:off x="5996959" y="3190691"/>
            <a:ext cx="1428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输出设备</a:t>
            </a:r>
          </a:p>
        </p:txBody>
      </p:sp>
      <p:sp>
        <p:nvSpPr>
          <p:cNvPr id="47" name="Freeform 22"/>
          <p:cNvSpPr>
            <a:spLocks/>
          </p:cNvSpPr>
          <p:nvPr/>
        </p:nvSpPr>
        <p:spPr bwMode="auto">
          <a:xfrm>
            <a:off x="1999005" y="3780958"/>
            <a:ext cx="1630198" cy="1142727"/>
          </a:xfrm>
          <a:custGeom>
            <a:avLst/>
            <a:gdLst>
              <a:gd name="T0" fmla="*/ 0 w 1104"/>
              <a:gd name="T1" fmla="*/ 0 h 721"/>
              <a:gd name="T2" fmla="*/ 0 w 1104"/>
              <a:gd name="T3" fmla="*/ 2147483647 h 721"/>
              <a:gd name="T4" fmla="*/ 2147483647 w 1104"/>
              <a:gd name="T5" fmla="*/ 2147483647 h 7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721">
                <a:moveTo>
                  <a:pt x="0" y="0"/>
                </a:moveTo>
                <a:lnTo>
                  <a:pt x="0" y="721"/>
                </a:lnTo>
                <a:lnTo>
                  <a:pt x="1104" y="721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Freeform 23"/>
          <p:cNvSpPr>
            <a:spLocks/>
          </p:cNvSpPr>
          <p:nvPr/>
        </p:nvSpPr>
        <p:spPr bwMode="auto">
          <a:xfrm>
            <a:off x="3375995" y="2034855"/>
            <a:ext cx="632279" cy="2500732"/>
          </a:xfrm>
          <a:custGeom>
            <a:avLst/>
            <a:gdLst>
              <a:gd name="T0" fmla="*/ 2147483647 w 478"/>
              <a:gd name="T1" fmla="*/ 2147483647 h 1597"/>
              <a:gd name="T2" fmla="*/ 2147483647 w 478"/>
              <a:gd name="T3" fmla="*/ 0 h 1597"/>
              <a:gd name="T4" fmla="*/ 0 w 478"/>
              <a:gd name="T5" fmla="*/ 2147483647 h 1597"/>
              <a:gd name="T6" fmla="*/ 2147483647 w 478"/>
              <a:gd name="T7" fmla="*/ 2147483647 h 1597"/>
              <a:gd name="T8" fmla="*/ 2147483647 w 478"/>
              <a:gd name="T9" fmla="*/ 2147483647 h 15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8" h="1597">
                <a:moveTo>
                  <a:pt x="254" y="1"/>
                </a:moveTo>
                <a:lnTo>
                  <a:pt x="4" y="0"/>
                </a:lnTo>
                <a:lnTo>
                  <a:pt x="0" y="1355"/>
                </a:lnTo>
                <a:lnTo>
                  <a:pt x="478" y="1355"/>
                </a:lnTo>
                <a:lnTo>
                  <a:pt x="476" y="1597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Freeform 24"/>
          <p:cNvSpPr>
            <a:spLocks/>
          </p:cNvSpPr>
          <p:nvPr/>
        </p:nvSpPr>
        <p:spPr bwMode="auto">
          <a:xfrm>
            <a:off x="4450734" y="3770128"/>
            <a:ext cx="189275" cy="784225"/>
          </a:xfrm>
          <a:custGeom>
            <a:avLst/>
            <a:gdLst>
              <a:gd name="T0" fmla="*/ 0 w 1"/>
              <a:gd name="T1" fmla="*/ 0 h 494"/>
              <a:gd name="T2" fmla="*/ 0 w 1"/>
              <a:gd name="T3" fmla="*/ 2147483647 h 49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94">
                <a:moveTo>
                  <a:pt x="0" y="0"/>
                </a:moveTo>
                <a:lnTo>
                  <a:pt x="0" y="494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Freeform 26"/>
          <p:cNvSpPr>
            <a:spLocks/>
          </p:cNvSpPr>
          <p:nvPr/>
        </p:nvSpPr>
        <p:spPr bwMode="auto">
          <a:xfrm>
            <a:off x="4080846" y="2393765"/>
            <a:ext cx="164094" cy="711952"/>
          </a:xfrm>
          <a:custGeom>
            <a:avLst/>
            <a:gdLst>
              <a:gd name="T0" fmla="*/ 0 w 1"/>
              <a:gd name="T1" fmla="*/ 2147483647 h 435"/>
              <a:gd name="T2" fmla="*/ 0 w 1"/>
              <a:gd name="T3" fmla="*/ 0 h 43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35">
                <a:moveTo>
                  <a:pt x="0" y="435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5" name="Freeform 30"/>
          <p:cNvSpPr>
            <a:spLocks/>
          </p:cNvSpPr>
          <p:nvPr/>
        </p:nvSpPr>
        <p:spPr bwMode="auto">
          <a:xfrm>
            <a:off x="2649435" y="3449318"/>
            <a:ext cx="1002787" cy="369332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Freeform 31"/>
          <p:cNvSpPr>
            <a:spLocks/>
          </p:cNvSpPr>
          <p:nvPr/>
        </p:nvSpPr>
        <p:spPr bwMode="auto">
          <a:xfrm>
            <a:off x="4907934" y="3447318"/>
            <a:ext cx="1041400" cy="369332"/>
          </a:xfrm>
          <a:custGeom>
            <a:avLst/>
            <a:gdLst>
              <a:gd name="T0" fmla="*/ 0 w 660"/>
              <a:gd name="T1" fmla="*/ 0 h 1"/>
              <a:gd name="T2" fmla="*/ 2147483647 w 66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60" h="1">
                <a:moveTo>
                  <a:pt x="0" y="0"/>
                </a:moveTo>
                <a:lnTo>
                  <a:pt x="66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Freeform 32"/>
          <p:cNvSpPr>
            <a:spLocks/>
          </p:cNvSpPr>
          <p:nvPr/>
        </p:nvSpPr>
        <p:spPr bwMode="auto">
          <a:xfrm>
            <a:off x="7481272" y="3430694"/>
            <a:ext cx="643380" cy="369332"/>
          </a:xfrm>
          <a:custGeom>
            <a:avLst/>
            <a:gdLst>
              <a:gd name="T0" fmla="*/ 0 w 368"/>
              <a:gd name="T1" fmla="*/ 0 h 1"/>
              <a:gd name="T2" fmla="*/ 2147483647 w 368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68" h="1">
                <a:moveTo>
                  <a:pt x="0" y="0"/>
                </a:moveTo>
                <a:lnTo>
                  <a:pt x="368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Rectangle 42"/>
          <p:cNvSpPr>
            <a:spLocks noChangeArrowheads="1"/>
          </p:cNvSpPr>
          <p:nvPr/>
        </p:nvSpPr>
        <p:spPr bwMode="auto">
          <a:xfrm>
            <a:off x="466109" y="3411354"/>
            <a:ext cx="5175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sp>
        <p:nvSpPr>
          <p:cNvPr id="59" name="Rectangle 43"/>
          <p:cNvSpPr>
            <a:spLocks noChangeArrowheads="1"/>
          </p:cNvSpPr>
          <p:nvPr/>
        </p:nvSpPr>
        <p:spPr bwMode="auto">
          <a:xfrm>
            <a:off x="480397" y="3035116"/>
            <a:ext cx="5175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</a:p>
        </p:txBody>
      </p:sp>
      <p:sp>
        <p:nvSpPr>
          <p:cNvPr id="61" name="Rectangle 45"/>
          <p:cNvSpPr>
            <a:spLocks noChangeArrowheads="1"/>
          </p:cNvSpPr>
          <p:nvPr/>
        </p:nvSpPr>
        <p:spPr bwMode="auto">
          <a:xfrm>
            <a:off x="7528845" y="3084994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计算结果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4483986" y="2410391"/>
            <a:ext cx="0" cy="695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32"/>
          <p:cNvSpPr>
            <a:spLocks/>
          </p:cNvSpPr>
          <p:nvPr/>
        </p:nvSpPr>
        <p:spPr bwMode="auto">
          <a:xfrm>
            <a:off x="443441" y="3424246"/>
            <a:ext cx="643380" cy="369332"/>
          </a:xfrm>
          <a:custGeom>
            <a:avLst/>
            <a:gdLst>
              <a:gd name="T0" fmla="*/ 0 w 368"/>
              <a:gd name="T1" fmla="*/ 0 h 1"/>
              <a:gd name="T2" fmla="*/ 2147483647 w 368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68" h="1">
                <a:moveTo>
                  <a:pt x="0" y="0"/>
                </a:moveTo>
                <a:lnTo>
                  <a:pt x="368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Freeform 28"/>
          <p:cNvSpPr>
            <a:spLocks/>
          </p:cNvSpPr>
          <p:nvPr/>
        </p:nvSpPr>
        <p:spPr bwMode="auto">
          <a:xfrm>
            <a:off x="4487163" y="2597514"/>
            <a:ext cx="925512" cy="2062162"/>
          </a:xfrm>
          <a:custGeom>
            <a:avLst/>
            <a:gdLst>
              <a:gd name="T0" fmla="*/ 0 w 583"/>
              <a:gd name="T1" fmla="*/ 0 h 1299"/>
              <a:gd name="T2" fmla="*/ 2147483647 w 583"/>
              <a:gd name="T3" fmla="*/ 0 h 1299"/>
              <a:gd name="T4" fmla="*/ 2147483647 w 583"/>
              <a:gd name="T5" fmla="*/ 2147483647 h 1299"/>
              <a:gd name="T6" fmla="*/ 2147483647 w 583"/>
              <a:gd name="T7" fmla="*/ 2147483647 h 129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3" h="1299">
                <a:moveTo>
                  <a:pt x="0" y="0"/>
                </a:moveTo>
                <a:lnTo>
                  <a:pt x="583" y="0"/>
                </a:lnTo>
                <a:lnTo>
                  <a:pt x="583" y="1296"/>
                </a:lnTo>
                <a:lnTo>
                  <a:pt x="286" y="129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" name="Freeform 25"/>
          <p:cNvSpPr>
            <a:spLocks/>
          </p:cNvSpPr>
          <p:nvPr/>
        </p:nvSpPr>
        <p:spPr bwMode="auto">
          <a:xfrm>
            <a:off x="4922220" y="3754254"/>
            <a:ext cx="1762125" cy="1295400"/>
          </a:xfrm>
          <a:custGeom>
            <a:avLst/>
            <a:gdLst>
              <a:gd name="T0" fmla="*/ 2147483647 w 1110"/>
              <a:gd name="T1" fmla="*/ 0 h 816"/>
              <a:gd name="T2" fmla="*/ 2147483647 w 1110"/>
              <a:gd name="T3" fmla="*/ 2147483647 h 816"/>
              <a:gd name="T4" fmla="*/ 0 w 1110"/>
              <a:gd name="T5" fmla="*/ 2147483647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0" h="816">
                <a:moveTo>
                  <a:pt x="1110" y="0"/>
                </a:moveTo>
                <a:lnTo>
                  <a:pt x="1110" y="816"/>
                </a:lnTo>
                <a:lnTo>
                  <a:pt x="0" y="816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6824748" y="5810596"/>
            <a:ext cx="7471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45"/>
          <p:cNvSpPr>
            <a:spLocks noChangeArrowheads="1"/>
          </p:cNvSpPr>
          <p:nvPr/>
        </p:nvSpPr>
        <p:spPr bwMode="auto">
          <a:xfrm>
            <a:off x="7673850" y="5640002"/>
            <a:ext cx="7694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数据流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>
            <a:off x="6827521" y="6220690"/>
            <a:ext cx="747106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45"/>
          <p:cNvSpPr>
            <a:spLocks noChangeArrowheads="1"/>
          </p:cNvSpPr>
          <p:nvPr/>
        </p:nvSpPr>
        <p:spPr bwMode="auto">
          <a:xfrm>
            <a:off x="7676624" y="6050096"/>
            <a:ext cx="7694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6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1032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二、存储程序与冯</a:t>
            </a:r>
            <a:r>
              <a:rPr lang="en-US" altLang="zh-CN" sz="2800" dirty="0">
                <a:solidFill>
                  <a:prstClr val="whit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诺依曼</a:t>
            </a:r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计算机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A9FAAC0D-A8E5-4188-BF8F-B35FD9B5B50F}"/>
              </a:ext>
            </a:extLst>
          </p:cNvPr>
          <p:cNvSpPr txBox="1"/>
          <p:nvPr/>
        </p:nvSpPr>
        <p:spPr>
          <a:xfrm>
            <a:off x="337077" y="933210"/>
            <a:ext cx="5383745" cy="63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冯诺依曼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计算机主要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特点</a:t>
            </a: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346060" y="1559170"/>
            <a:ext cx="8265925" cy="14930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以运算器为中心；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</a:p>
          <a:p>
            <a:pPr>
              <a:lnSpc>
                <a:spcPts val="38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指令和数据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共享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存储器；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指令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执行；</a:t>
            </a:r>
          </a:p>
        </p:txBody>
      </p:sp>
      <p:sp>
        <p:nvSpPr>
          <p:cNvPr id="14" name="Text Box 5"/>
          <p:cNvSpPr txBox="1"/>
          <p:nvPr/>
        </p:nvSpPr>
        <p:spPr>
          <a:xfrm>
            <a:off x="346060" y="3204762"/>
            <a:ext cx="7845286" cy="25288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不足：</a:t>
            </a:r>
            <a:endParaRPr lang="en-US" altLang="zh-CN" sz="3200" b="1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运算器为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中心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，处理效率低；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</a:p>
          <a:p>
            <a:pPr>
              <a:lnSpc>
                <a:spcPts val="38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与存储器大量交换，对总线要求高；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控制流驱动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，程序决定执行顺序；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PC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指示指令顺序，难以实现并行处理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5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2011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二、存储程序与冯</a:t>
            </a:r>
            <a:r>
              <a:rPr lang="en-US" altLang="zh-CN" sz="2800" dirty="0">
                <a:solidFill>
                  <a:prstClr val="whit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诺依曼</a:t>
            </a:r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计算机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14" name="Text Box 5"/>
          <p:cNvSpPr txBox="1"/>
          <p:nvPr/>
        </p:nvSpPr>
        <p:spPr>
          <a:xfrm>
            <a:off x="539910" y="995776"/>
            <a:ext cx="7845286" cy="64248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对冯诺依曼结构的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改进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 Box 5"/>
          <p:cNvSpPr txBox="1"/>
          <p:nvPr/>
        </p:nvSpPr>
        <p:spPr>
          <a:xfrm>
            <a:off x="357031" y="1861604"/>
            <a:ext cx="8678904" cy="2657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800" b="1" dirty="0" smtClean="0">
                <a:solidFill>
                  <a:srgbClr val="4472C4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采用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并行处理技术：流水线，多处理，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……</a:t>
            </a:r>
          </a:p>
          <a:p>
            <a:pPr>
              <a:lnSpc>
                <a:spcPts val="5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输入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输出方式：程序查询，中断，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DMA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……</a:t>
            </a:r>
          </a:p>
          <a:p>
            <a:pPr>
              <a:lnSpc>
                <a:spcPts val="5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存储器组织结构发展：层次结构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ts val="5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指令系统的发展：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CISC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RISC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9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7" t="623" r="9645" b="-623"/>
          <a:stretch>
            <a:fillRect/>
          </a:stretch>
        </p:blipFill>
        <p:spPr>
          <a:xfrm>
            <a:off x="2939643" y="0"/>
            <a:ext cx="6220936" cy="6904284"/>
          </a:xfrm>
          <a:prstGeom prst="rect">
            <a:avLst/>
          </a:prstGeom>
          <a:solidFill>
            <a:schemeClr val="bg1">
              <a:alpha val="43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2939643" y="0"/>
            <a:ext cx="6220936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2939644" cy="68580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574" y="2340080"/>
            <a:ext cx="19792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50000"/>
              </a:lnSpc>
              <a:defRPr/>
            </a:pP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13" name="椭圆 12"/>
          <p:cNvSpPr/>
          <p:nvPr/>
        </p:nvSpPr>
        <p:spPr>
          <a:xfrm>
            <a:off x="4142382" y="2784915"/>
            <a:ext cx="347605" cy="34760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142382" y="3734055"/>
            <a:ext cx="347605" cy="34760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142382" y="4606920"/>
            <a:ext cx="347605" cy="34760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31054" y="3589416"/>
            <a:ext cx="338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计算机的性能指标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08229" y="2699098"/>
            <a:ext cx="3797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计算机系统的组织</a:t>
            </a:r>
            <a:endParaRPr lang="zh-CN" altLang="en-US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6" y="204366"/>
            <a:ext cx="797210" cy="76914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639367" y="4480191"/>
            <a:ext cx="338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的发展</a:t>
            </a:r>
            <a:endParaRPr lang="zh-CN" altLang="en-US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60026" y="1888160"/>
            <a:ext cx="347605" cy="34760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25873" y="1802343"/>
            <a:ext cx="3797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计算机的基本概念</a:t>
            </a:r>
            <a:endParaRPr lang="zh-CN" altLang="en-US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20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2011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二、存储程序与冯</a:t>
            </a:r>
            <a:r>
              <a:rPr lang="en-US" altLang="zh-CN" sz="2800" dirty="0">
                <a:solidFill>
                  <a:prstClr val="whit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诺依曼</a:t>
            </a:r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计算机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12" name="Text Box 5"/>
          <p:cNvSpPr txBox="1"/>
          <p:nvPr/>
        </p:nvSpPr>
        <p:spPr>
          <a:xfrm>
            <a:off x="424084" y="771610"/>
            <a:ext cx="7845286" cy="7335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非冯诺依曼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计算机：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9328" y="1501426"/>
            <a:ext cx="33416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数据流计算机结构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MH_Text_2"/>
          <p:cNvSpPr/>
          <p:nvPr>
            <p:custDataLst>
              <p:tags r:id="rId3"/>
            </p:custDataLst>
          </p:nvPr>
        </p:nvSpPr>
        <p:spPr>
          <a:xfrm>
            <a:off x="942455" y="2023416"/>
            <a:ext cx="6113544" cy="530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程序的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执行顺序由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指令间的数据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流控制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MH_SubTitle_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9328" y="2735620"/>
            <a:ext cx="33416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哈佛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MH_Text_2"/>
          <p:cNvSpPr/>
          <p:nvPr>
            <p:custDataLst>
              <p:tags r:id="rId5"/>
            </p:custDataLst>
          </p:nvPr>
        </p:nvSpPr>
        <p:spPr>
          <a:xfrm>
            <a:off x="942455" y="3257610"/>
            <a:ext cx="6113544" cy="530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指令和数据分别存储在两个独立的存储器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07827"/>
              </p:ext>
            </p:extLst>
          </p:nvPr>
        </p:nvGraphicFramePr>
        <p:xfrm>
          <a:off x="2349124" y="3922425"/>
          <a:ext cx="442912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Visio" r:id="rId10" imgW="2477770" imgH="1415415" progId="Visio.Drawing.11">
                  <p:embed/>
                </p:oleObj>
              </mc:Choice>
              <mc:Fallback>
                <p:oleObj name="Visio" r:id="rId10" imgW="2477770" imgH="1415415" progId="Visio.Drawing.11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124" y="3922425"/>
                        <a:ext cx="4429125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8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7" grpId="0"/>
      <p:bldP spid="18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2011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、计算机的分类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24196" y="1441884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按信息处理方式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AutoShape 24"/>
          <p:cNvSpPr>
            <a:spLocks/>
          </p:cNvSpPr>
          <p:nvPr/>
        </p:nvSpPr>
        <p:spPr bwMode="auto">
          <a:xfrm>
            <a:off x="2753677" y="1351970"/>
            <a:ext cx="203994" cy="777185"/>
          </a:xfrm>
          <a:prstGeom prst="leftBrace">
            <a:avLst>
              <a:gd name="adj1" fmla="val 6099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3120390" y="1186260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模拟计算机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120390" y="1820798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计算机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318655" y="2799630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按通用性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AutoShape 24"/>
          <p:cNvSpPr>
            <a:spLocks/>
          </p:cNvSpPr>
          <p:nvPr/>
        </p:nvSpPr>
        <p:spPr bwMode="auto">
          <a:xfrm>
            <a:off x="2748136" y="2709716"/>
            <a:ext cx="203994" cy="777185"/>
          </a:xfrm>
          <a:prstGeom prst="leftBrace">
            <a:avLst>
              <a:gd name="adj1" fmla="val 6099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3114849" y="2544006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专用计算机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3114849" y="3178544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通用计算机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296487" y="4672764"/>
            <a:ext cx="2707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按规模和计算能力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AutoShape 24"/>
          <p:cNvSpPr>
            <a:spLocks/>
          </p:cNvSpPr>
          <p:nvPr/>
        </p:nvSpPr>
        <p:spPr bwMode="auto">
          <a:xfrm>
            <a:off x="2908850" y="4150589"/>
            <a:ext cx="203994" cy="1704227"/>
          </a:xfrm>
          <a:prstGeom prst="leftBrace">
            <a:avLst>
              <a:gd name="adj1" fmla="val 6099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3117620" y="3984879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微型计算机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3117620" y="4486414"/>
            <a:ext cx="1188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小型机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Text Box 19"/>
          <p:cNvSpPr txBox="1">
            <a:spLocks noChangeArrowheads="1"/>
          </p:cNvSpPr>
          <p:nvPr/>
        </p:nvSpPr>
        <p:spPr bwMode="auto">
          <a:xfrm>
            <a:off x="3128703" y="5035053"/>
            <a:ext cx="2563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大型机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3128703" y="5536588"/>
            <a:ext cx="20916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超级计算机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0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/>
      <p:bldP spid="29" grpId="0"/>
      <p:bldP spid="33" grpId="0"/>
      <p:bldP spid="34" grpId="0" animBg="1"/>
      <p:bldP spid="35" grpId="0"/>
      <p:bldP spid="36" grpId="0"/>
      <p:bldP spid="37" grpId="0"/>
      <p:bldP spid="38" grpId="0" animBg="1"/>
      <p:bldP spid="39" grpId="0"/>
      <p:bldP spid="40" grpId="0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2011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、计算机的分类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 rot="10800000">
            <a:off x="2433777" y="1575214"/>
            <a:ext cx="4462463" cy="38163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Line 3"/>
          <p:cNvSpPr>
            <a:spLocks noChangeShapeType="1"/>
          </p:cNvSpPr>
          <p:nvPr/>
        </p:nvSpPr>
        <p:spPr bwMode="auto">
          <a:xfrm>
            <a:off x="3152915" y="3015076"/>
            <a:ext cx="30241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Line 4"/>
          <p:cNvSpPr>
            <a:spLocks noChangeShapeType="1"/>
          </p:cNvSpPr>
          <p:nvPr/>
        </p:nvSpPr>
        <p:spPr bwMode="auto">
          <a:xfrm>
            <a:off x="2908440" y="3807239"/>
            <a:ext cx="3529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2678252" y="4527964"/>
            <a:ext cx="3959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046677" y="2151476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fol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微型机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4037152" y="3177001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fol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小型机</a:t>
            </a: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4037152" y="3915189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fol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大型机</a:t>
            </a:r>
          </a:p>
        </p:txBody>
      </p: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3809331" y="4743864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fol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超级计算机</a:t>
            </a:r>
            <a:endParaRPr lang="en-US" altLang="zh-CN" sz="2800" b="1" dirty="0">
              <a:solidFill>
                <a:schemeClr val="folHlin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auto">
          <a:xfrm>
            <a:off x="2004946" y="1575213"/>
            <a:ext cx="175751" cy="3889375"/>
          </a:xfrm>
          <a:prstGeom prst="downArrow">
            <a:avLst>
              <a:gd name="adj1" fmla="val 49556"/>
              <a:gd name="adj2" fmla="val 240597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601596" y="2414615"/>
            <a:ext cx="151606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体积</a:t>
            </a:r>
          </a:p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功耗</a:t>
            </a:r>
          </a:p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价格</a:t>
            </a:r>
          </a:p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存储量</a:t>
            </a:r>
          </a:p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计算能力</a:t>
            </a:r>
          </a:p>
        </p:txBody>
      </p:sp>
      <p:sp>
        <p:nvSpPr>
          <p:cNvPr id="52" name="AutoShape 12"/>
          <p:cNvSpPr>
            <a:spLocks noChangeArrowheads="1"/>
          </p:cNvSpPr>
          <p:nvPr/>
        </p:nvSpPr>
        <p:spPr bwMode="auto">
          <a:xfrm rot="10800000">
            <a:off x="7171338" y="1474074"/>
            <a:ext cx="185277" cy="3917489"/>
          </a:xfrm>
          <a:prstGeom prst="downArrow">
            <a:avLst>
              <a:gd name="adj1" fmla="val 49556"/>
              <a:gd name="adj2" fmla="val 240596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Text Box 13"/>
          <p:cNvSpPr txBox="1">
            <a:spLocks noChangeArrowheads="1"/>
          </p:cNvSpPr>
          <p:nvPr/>
        </p:nvSpPr>
        <p:spPr bwMode="auto">
          <a:xfrm>
            <a:off x="7356616" y="2968612"/>
            <a:ext cx="12553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简易性</a:t>
            </a:r>
          </a:p>
          <a:p>
            <a:pPr eaLnBrk="1" hangingPunct="1"/>
            <a:r>
              <a:rPr lang="zh-CN" altLang="en-US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普及率</a:t>
            </a:r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7450479" y="1503776"/>
            <a:ext cx="719137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低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1398524" y="1474075"/>
            <a:ext cx="719137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低</a:t>
            </a: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</a:p>
        </p:txBody>
      </p:sp>
    </p:spTree>
    <p:extLst>
      <p:ext uri="{BB962C8B-B14F-4D97-AF65-F5344CB8AC3E}">
        <p14:creationId xmlns:p14="http://schemas.microsoft.com/office/powerpoint/2010/main" val="68131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 animBg="1"/>
      <p:bldP spid="53" grpId="0"/>
      <p:bldP spid="5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3C90E-F2FC-467C-A85F-6F887E7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631D6-2F3F-4C77-B3DB-8DBE7BBF4BE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D14215-C7C0-49AB-ABB7-748A916A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计算机组成原理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--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9EE2D4-C0F1-4EB5-9301-EA6120E0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AB42C-D10F-4A01-AFAE-0AA6C45DC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C0E9BA-70D7-41EF-9F96-4BB4F35A2D17}"/>
              </a:ext>
            </a:extLst>
          </p:cNvPr>
          <p:cNvSpPr/>
          <p:nvPr/>
        </p:nvSpPr>
        <p:spPr>
          <a:xfrm>
            <a:off x="-21515" y="-1475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iSľídé">
            <a:extLst>
              <a:ext uri="{FF2B5EF4-FFF2-40B4-BE49-F238E27FC236}">
                <a16:creationId xmlns:a16="http://schemas.microsoft.com/office/drawing/2014/main" id="{41C3EC33-D139-4334-946B-DAC7392E0F5A}"/>
              </a:ext>
            </a:extLst>
          </p:cNvPr>
          <p:cNvSpPr/>
          <p:nvPr/>
        </p:nvSpPr>
        <p:spPr>
          <a:xfrm>
            <a:off x="502444" y="1275597"/>
            <a:ext cx="8137922" cy="1142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iṧḷïḋê">
            <a:extLst>
              <a:ext uri="{FF2B5EF4-FFF2-40B4-BE49-F238E27FC236}">
                <a16:creationId xmlns:a16="http://schemas.microsoft.com/office/drawing/2014/main" id="{3BA6E81F-6B3B-4883-9517-461E50132D04}"/>
              </a:ext>
            </a:extLst>
          </p:cNvPr>
          <p:cNvGrpSpPr/>
          <p:nvPr/>
        </p:nvGrpSpPr>
        <p:grpSpPr>
          <a:xfrm>
            <a:off x="502444" y="1639807"/>
            <a:ext cx="6032468" cy="556314"/>
            <a:chOff x="669925" y="1609562"/>
            <a:chExt cx="3530781" cy="741752"/>
          </a:xfrm>
        </p:grpSpPr>
        <p:sp>
          <p:nvSpPr>
            <p:cNvPr id="12" name="ïšḻïdê">
              <a:extLst>
                <a:ext uri="{FF2B5EF4-FFF2-40B4-BE49-F238E27FC236}">
                  <a16:creationId xmlns:a16="http://schemas.microsoft.com/office/drawing/2014/main" id="{77989D7F-9AAC-4095-A2C2-95738075A6C8}"/>
                </a:ext>
              </a:extLst>
            </p:cNvPr>
            <p:cNvSpPr txBox="1"/>
            <p:nvPr/>
          </p:nvSpPr>
          <p:spPr bwMode="auto">
            <a:xfrm>
              <a:off x="669925" y="1609562"/>
              <a:ext cx="35276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1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.</a:t>
              </a:r>
              <a:r>
                <a:rPr lang="en-US" altLang="zh-CN" sz="2800" b="1" noProof="0" dirty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2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计算机系统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的组织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EA37934-E9B9-4094-869F-EF0BD4691457}"/>
                </a:ext>
              </a:extLst>
            </p:cNvPr>
            <p:cNvCxnSpPr/>
            <p:nvPr/>
          </p:nvCxnSpPr>
          <p:spPr>
            <a:xfrm>
              <a:off x="673100" y="2351314"/>
              <a:ext cx="3527606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îsḻíḋé">
            <a:extLst>
              <a:ext uri="{FF2B5EF4-FFF2-40B4-BE49-F238E27FC236}">
                <a16:creationId xmlns:a16="http://schemas.microsoft.com/office/drawing/2014/main" id="{649E7581-53BA-4BCD-9460-7AFA9CF9CB6E}"/>
              </a:ext>
            </a:extLst>
          </p:cNvPr>
          <p:cNvSpPr txBox="1"/>
          <p:nvPr/>
        </p:nvSpPr>
        <p:spPr>
          <a:xfrm>
            <a:off x="1872698" y="3271124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01.</a:t>
            </a:r>
          </a:p>
        </p:txBody>
      </p:sp>
      <p:sp>
        <p:nvSpPr>
          <p:cNvPr id="15" name="ísḻiḑe">
            <a:extLst>
              <a:ext uri="{FF2B5EF4-FFF2-40B4-BE49-F238E27FC236}">
                <a16:creationId xmlns:a16="http://schemas.microsoft.com/office/drawing/2014/main" id="{FF74CF87-96F8-4BF7-9CD2-501071D8E04A}"/>
              </a:ext>
            </a:extLst>
          </p:cNvPr>
          <p:cNvSpPr/>
          <p:nvPr/>
        </p:nvSpPr>
        <p:spPr>
          <a:xfrm>
            <a:off x="2526228" y="3282666"/>
            <a:ext cx="4941372" cy="28851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硬件系统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ïṩľîdé">
            <a:extLst>
              <a:ext uri="{FF2B5EF4-FFF2-40B4-BE49-F238E27FC236}">
                <a16:creationId xmlns:a16="http://schemas.microsoft.com/office/drawing/2014/main" id="{11D0A34A-5854-4A6F-BDA9-E5CA209C515D}"/>
              </a:ext>
            </a:extLst>
          </p:cNvPr>
          <p:cNvSpPr txBox="1"/>
          <p:nvPr/>
        </p:nvSpPr>
        <p:spPr>
          <a:xfrm>
            <a:off x="1872697" y="3956267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02.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îṣ1idè">
            <a:extLst>
              <a:ext uri="{FF2B5EF4-FFF2-40B4-BE49-F238E27FC236}">
                <a16:creationId xmlns:a16="http://schemas.microsoft.com/office/drawing/2014/main" id="{3BF3EFF7-2971-425A-8C4D-94F58D459CCF}"/>
              </a:ext>
            </a:extLst>
          </p:cNvPr>
          <p:cNvSpPr/>
          <p:nvPr/>
        </p:nvSpPr>
        <p:spPr>
          <a:xfrm>
            <a:off x="2526228" y="3967808"/>
            <a:ext cx="5220772" cy="29657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lang="zh-CN" altLang="en-US" sz="2800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系统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îṩļíḑé">
            <a:extLst>
              <a:ext uri="{FF2B5EF4-FFF2-40B4-BE49-F238E27FC236}">
                <a16:creationId xmlns:a16="http://schemas.microsoft.com/office/drawing/2014/main" id="{4C4C25DF-3227-4BF0-8406-F37309324155}"/>
              </a:ext>
            </a:extLst>
          </p:cNvPr>
          <p:cNvSpPr/>
          <p:nvPr/>
        </p:nvSpPr>
        <p:spPr>
          <a:xfrm>
            <a:off x="1524070" y="3299679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ïśľîḋê">
            <a:extLst>
              <a:ext uri="{FF2B5EF4-FFF2-40B4-BE49-F238E27FC236}">
                <a16:creationId xmlns:a16="http://schemas.microsoft.com/office/drawing/2014/main" id="{3E15EFBA-3145-4A17-99BB-43E567C81A9C}"/>
              </a:ext>
            </a:extLst>
          </p:cNvPr>
          <p:cNvSpPr/>
          <p:nvPr/>
        </p:nvSpPr>
        <p:spPr>
          <a:xfrm>
            <a:off x="1524070" y="3984821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0558684-DF6C-4B6C-8EE0-A3DE57CEEC70}"/>
              </a:ext>
            </a:extLst>
          </p:cNvPr>
          <p:cNvCxnSpPr>
            <a:cxnSpLocks/>
          </p:cNvCxnSpPr>
          <p:nvPr/>
        </p:nvCxnSpPr>
        <p:spPr>
          <a:xfrm>
            <a:off x="1959428" y="3777326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3D419AF-6CE8-4AF2-AE74-044DF70A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6" y="204366"/>
            <a:ext cx="797210" cy="769144"/>
          </a:xfrm>
          <a:prstGeom prst="rect">
            <a:avLst/>
          </a:prstGeom>
        </p:spPr>
      </p:pic>
      <p:sp>
        <p:nvSpPr>
          <p:cNvPr id="19" name="îsḻíḋé">
            <a:extLst>
              <a:ext uri="{FF2B5EF4-FFF2-40B4-BE49-F238E27FC236}">
                <a16:creationId xmlns:a16="http://schemas.microsoft.com/office/drawing/2014/main" id="{649E7581-53BA-4BCD-9460-7AFA9CF9CB6E}"/>
              </a:ext>
            </a:extLst>
          </p:cNvPr>
          <p:cNvSpPr txBox="1"/>
          <p:nvPr/>
        </p:nvSpPr>
        <p:spPr>
          <a:xfrm>
            <a:off x="1875468" y="4578995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ísḻiḑe">
            <a:extLst>
              <a:ext uri="{FF2B5EF4-FFF2-40B4-BE49-F238E27FC236}">
                <a16:creationId xmlns:a16="http://schemas.microsoft.com/office/drawing/2014/main" id="{FF74CF87-96F8-4BF7-9CD2-501071D8E04A}"/>
              </a:ext>
            </a:extLst>
          </p:cNvPr>
          <p:cNvSpPr/>
          <p:nvPr/>
        </p:nvSpPr>
        <p:spPr>
          <a:xfrm>
            <a:off x="2528998" y="4590537"/>
            <a:ext cx="4941372" cy="28851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lang="zh-CN" altLang="en-US" sz="2800" b="1" kern="0" noProof="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软硬件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系统层次结构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îṩļíḑé">
            <a:extLst>
              <a:ext uri="{FF2B5EF4-FFF2-40B4-BE49-F238E27FC236}">
                <a16:creationId xmlns:a16="http://schemas.microsoft.com/office/drawing/2014/main" id="{4C4C25DF-3227-4BF0-8406-F37309324155}"/>
              </a:ext>
            </a:extLst>
          </p:cNvPr>
          <p:cNvSpPr/>
          <p:nvPr/>
        </p:nvSpPr>
        <p:spPr>
          <a:xfrm>
            <a:off x="1526840" y="4607550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0558684-DF6C-4B6C-8EE0-A3DE57CEEC70}"/>
              </a:ext>
            </a:extLst>
          </p:cNvPr>
          <p:cNvCxnSpPr>
            <a:cxnSpLocks/>
          </p:cNvCxnSpPr>
          <p:nvPr/>
        </p:nvCxnSpPr>
        <p:spPr>
          <a:xfrm>
            <a:off x="1962198" y="4428490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-1032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、硬件系统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A9FAAC0D-A8E5-4188-BF8F-B35FD9B5B50F}"/>
              </a:ext>
            </a:extLst>
          </p:cNvPr>
          <p:cNvSpPr txBox="1"/>
          <p:nvPr/>
        </p:nvSpPr>
        <p:spPr>
          <a:xfrm>
            <a:off x="260597" y="1010591"/>
            <a:ext cx="4947500" cy="56784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计算机硬件</a:t>
            </a:r>
            <a:r>
              <a:rPr lang="zh-CN" altLang="en-US" sz="32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</a:p>
        </p:txBody>
      </p:sp>
      <p:sp>
        <p:nvSpPr>
          <p:cNvPr id="13" name="Rectangle 91"/>
          <p:cNvSpPr>
            <a:spLocks noChangeArrowheads="1"/>
          </p:cNvSpPr>
          <p:nvPr/>
        </p:nvSpPr>
        <p:spPr bwMode="auto">
          <a:xfrm>
            <a:off x="3551066" y="1953087"/>
            <a:ext cx="1260475" cy="676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1800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控制器</a:t>
            </a:r>
          </a:p>
        </p:txBody>
      </p:sp>
      <p:sp>
        <p:nvSpPr>
          <p:cNvPr id="14" name="Rectangle 93"/>
          <p:cNvSpPr>
            <a:spLocks noChangeArrowheads="1"/>
          </p:cNvSpPr>
          <p:nvPr/>
        </p:nvSpPr>
        <p:spPr bwMode="auto">
          <a:xfrm>
            <a:off x="995191" y="3321512"/>
            <a:ext cx="1512887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1800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输入设备</a:t>
            </a:r>
            <a:endParaRPr kumimoji="0"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3530428" y="3321512"/>
            <a:ext cx="1262063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存储器</a:t>
            </a:r>
          </a:p>
        </p:txBody>
      </p:sp>
      <p:sp>
        <p:nvSpPr>
          <p:cNvPr id="16" name="Rectangle 97"/>
          <p:cNvSpPr>
            <a:spLocks noChangeArrowheads="1"/>
          </p:cNvSpPr>
          <p:nvPr/>
        </p:nvSpPr>
        <p:spPr bwMode="auto">
          <a:xfrm>
            <a:off x="3511378" y="4786775"/>
            <a:ext cx="1260475" cy="676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1800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运算器</a:t>
            </a:r>
          </a:p>
        </p:txBody>
      </p:sp>
      <p:sp>
        <p:nvSpPr>
          <p:cNvPr id="17" name="Rectangle 99"/>
          <p:cNvSpPr>
            <a:spLocks noChangeArrowheads="1"/>
          </p:cNvSpPr>
          <p:nvPr/>
        </p:nvSpPr>
        <p:spPr bwMode="auto">
          <a:xfrm>
            <a:off x="5838653" y="3321512"/>
            <a:ext cx="1512888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输出设备</a:t>
            </a:r>
          </a:p>
        </p:txBody>
      </p:sp>
      <p:sp>
        <p:nvSpPr>
          <p:cNvPr id="18" name="Rectangle 112"/>
          <p:cNvSpPr>
            <a:spLocks noChangeArrowheads="1"/>
          </p:cNvSpPr>
          <p:nvPr/>
        </p:nvSpPr>
        <p:spPr bwMode="auto">
          <a:xfrm>
            <a:off x="277641" y="3716800"/>
            <a:ext cx="7000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sp>
        <p:nvSpPr>
          <p:cNvPr id="19" name="Rectangle 113"/>
          <p:cNvSpPr>
            <a:spLocks noChangeArrowheads="1"/>
          </p:cNvSpPr>
          <p:nvPr/>
        </p:nvSpPr>
        <p:spPr bwMode="auto">
          <a:xfrm>
            <a:off x="257003" y="3177050"/>
            <a:ext cx="757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</a:p>
        </p:txBody>
      </p:sp>
      <p:sp>
        <p:nvSpPr>
          <p:cNvPr id="20" name="AutoShape 114"/>
          <p:cNvSpPr>
            <a:spLocks noChangeArrowheads="1"/>
          </p:cNvSpPr>
          <p:nvPr/>
        </p:nvSpPr>
        <p:spPr bwMode="auto">
          <a:xfrm>
            <a:off x="220491" y="3518362"/>
            <a:ext cx="792162" cy="215900"/>
          </a:xfrm>
          <a:prstGeom prst="rightArrow">
            <a:avLst>
              <a:gd name="adj1" fmla="val 50000"/>
              <a:gd name="adj2" fmla="val 9172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AutoShape 115"/>
          <p:cNvSpPr>
            <a:spLocks noChangeArrowheads="1"/>
          </p:cNvSpPr>
          <p:nvPr/>
        </p:nvSpPr>
        <p:spPr bwMode="auto">
          <a:xfrm>
            <a:off x="2523953" y="3518362"/>
            <a:ext cx="1008063" cy="215900"/>
          </a:xfrm>
          <a:prstGeom prst="rightArrow">
            <a:avLst>
              <a:gd name="adj1" fmla="val 50000"/>
              <a:gd name="adj2" fmla="val 11672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AutoShape 116"/>
          <p:cNvSpPr>
            <a:spLocks noChangeArrowheads="1"/>
          </p:cNvSpPr>
          <p:nvPr/>
        </p:nvSpPr>
        <p:spPr bwMode="auto">
          <a:xfrm>
            <a:off x="4829003" y="3518362"/>
            <a:ext cx="1008063" cy="215900"/>
          </a:xfrm>
          <a:prstGeom prst="rightArrow">
            <a:avLst>
              <a:gd name="adj1" fmla="val 50000"/>
              <a:gd name="adj2" fmla="val 11672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118"/>
          <p:cNvSpPr>
            <a:spLocks noChangeArrowheads="1"/>
          </p:cNvSpPr>
          <p:nvPr/>
        </p:nvSpPr>
        <p:spPr bwMode="auto">
          <a:xfrm>
            <a:off x="7200324" y="3269125"/>
            <a:ext cx="13451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计算结果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364241" y="3518362"/>
            <a:ext cx="792162" cy="215900"/>
          </a:xfrm>
          <a:prstGeom prst="rightArrow">
            <a:avLst>
              <a:gd name="adj1" fmla="val 50000"/>
              <a:gd name="adj2" fmla="val 9172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Line 120"/>
          <p:cNvSpPr>
            <a:spLocks noChangeShapeType="1"/>
          </p:cNvSpPr>
          <p:nvPr/>
        </p:nvSpPr>
        <p:spPr bwMode="auto">
          <a:xfrm>
            <a:off x="4829003" y="20785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Line 121"/>
          <p:cNvSpPr>
            <a:spLocks noChangeShapeType="1"/>
          </p:cNvSpPr>
          <p:nvPr/>
        </p:nvSpPr>
        <p:spPr bwMode="auto">
          <a:xfrm>
            <a:off x="6413328" y="2078500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Line 122"/>
          <p:cNvSpPr>
            <a:spLocks noChangeShapeType="1"/>
          </p:cNvSpPr>
          <p:nvPr/>
        </p:nvSpPr>
        <p:spPr bwMode="auto">
          <a:xfrm>
            <a:off x="1949278" y="20785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Line 123"/>
          <p:cNvSpPr>
            <a:spLocks noChangeShapeType="1"/>
          </p:cNvSpPr>
          <p:nvPr/>
        </p:nvSpPr>
        <p:spPr bwMode="auto">
          <a:xfrm>
            <a:off x="1949278" y="2078500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Line 124"/>
          <p:cNvSpPr>
            <a:spLocks noChangeShapeType="1"/>
          </p:cNvSpPr>
          <p:nvPr/>
        </p:nvSpPr>
        <p:spPr bwMode="auto">
          <a:xfrm>
            <a:off x="2308053" y="2294400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Line 125"/>
          <p:cNvSpPr>
            <a:spLocks noChangeShapeType="1"/>
          </p:cNvSpPr>
          <p:nvPr/>
        </p:nvSpPr>
        <p:spPr bwMode="auto">
          <a:xfrm>
            <a:off x="2308053" y="22944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Line 126"/>
          <p:cNvSpPr>
            <a:spLocks noChangeShapeType="1"/>
          </p:cNvSpPr>
          <p:nvPr/>
        </p:nvSpPr>
        <p:spPr bwMode="auto">
          <a:xfrm>
            <a:off x="6052966" y="2294400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Line 127"/>
          <p:cNvSpPr>
            <a:spLocks noChangeShapeType="1"/>
          </p:cNvSpPr>
          <p:nvPr/>
        </p:nvSpPr>
        <p:spPr bwMode="auto">
          <a:xfrm>
            <a:off x="4829003" y="22944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AutoShape 128"/>
          <p:cNvSpPr>
            <a:spLocks noChangeArrowheads="1"/>
          </p:cNvSpPr>
          <p:nvPr/>
        </p:nvSpPr>
        <p:spPr bwMode="auto">
          <a:xfrm>
            <a:off x="4036841" y="2654762"/>
            <a:ext cx="287337" cy="647700"/>
          </a:xfrm>
          <a:prstGeom prst="upArrow">
            <a:avLst>
              <a:gd name="adj1" fmla="val 50000"/>
              <a:gd name="adj2" fmla="val 5635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Line 129"/>
          <p:cNvSpPr>
            <a:spLocks noChangeShapeType="1"/>
          </p:cNvSpPr>
          <p:nvPr/>
        </p:nvSpPr>
        <p:spPr bwMode="auto">
          <a:xfrm>
            <a:off x="4468641" y="265476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Line 130"/>
          <p:cNvSpPr>
            <a:spLocks noChangeShapeType="1"/>
          </p:cNvSpPr>
          <p:nvPr/>
        </p:nvSpPr>
        <p:spPr bwMode="auto">
          <a:xfrm flipV="1">
            <a:off x="3820941" y="265476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AutoShape 131"/>
          <p:cNvSpPr>
            <a:spLocks noChangeArrowheads="1"/>
          </p:cNvSpPr>
          <p:nvPr/>
        </p:nvSpPr>
        <p:spPr bwMode="auto">
          <a:xfrm>
            <a:off x="4252741" y="4023187"/>
            <a:ext cx="287337" cy="719138"/>
          </a:xfrm>
          <a:prstGeom prst="upArrow">
            <a:avLst>
              <a:gd name="adj1" fmla="val 50000"/>
              <a:gd name="adj2" fmla="val 6256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AutoShape 132"/>
          <p:cNvSpPr>
            <a:spLocks noChangeArrowheads="1"/>
          </p:cNvSpPr>
          <p:nvPr/>
        </p:nvSpPr>
        <p:spPr bwMode="auto">
          <a:xfrm flipV="1">
            <a:off x="3820941" y="4023187"/>
            <a:ext cx="287337" cy="719138"/>
          </a:xfrm>
          <a:prstGeom prst="upArrow">
            <a:avLst>
              <a:gd name="adj1" fmla="val 50000"/>
              <a:gd name="adj2" fmla="val 6256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Line 133"/>
          <p:cNvSpPr>
            <a:spLocks noChangeShapeType="1"/>
          </p:cNvSpPr>
          <p:nvPr/>
        </p:nvSpPr>
        <p:spPr bwMode="auto">
          <a:xfrm>
            <a:off x="2957341" y="2510300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Line 134"/>
          <p:cNvSpPr>
            <a:spLocks noChangeShapeType="1"/>
          </p:cNvSpPr>
          <p:nvPr/>
        </p:nvSpPr>
        <p:spPr bwMode="auto">
          <a:xfrm>
            <a:off x="2957341" y="2510300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Line 136"/>
          <p:cNvSpPr>
            <a:spLocks noChangeShapeType="1"/>
          </p:cNvSpPr>
          <p:nvPr/>
        </p:nvSpPr>
        <p:spPr bwMode="auto">
          <a:xfrm>
            <a:off x="2957341" y="5048712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Line 137"/>
          <p:cNvSpPr>
            <a:spLocks noChangeShapeType="1"/>
          </p:cNvSpPr>
          <p:nvPr/>
        </p:nvSpPr>
        <p:spPr bwMode="auto">
          <a:xfrm>
            <a:off x="4830591" y="2510300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Line 138"/>
          <p:cNvSpPr>
            <a:spLocks noChangeShapeType="1"/>
          </p:cNvSpPr>
          <p:nvPr/>
        </p:nvSpPr>
        <p:spPr bwMode="auto">
          <a:xfrm>
            <a:off x="5405266" y="2510300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Line 140"/>
          <p:cNvSpPr>
            <a:spLocks noChangeShapeType="1"/>
          </p:cNvSpPr>
          <p:nvPr/>
        </p:nvSpPr>
        <p:spPr bwMode="auto">
          <a:xfrm>
            <a:off x="4757566" y="5048712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AutoShape 141"/>
          <p:cNvSpPr>
            <a:spLocks noChangeArrowheads="1"/>
          </p:cNvSpPr>
          <p:nvPr/>
        </p:nvSpPr>
        <p:spPr bwMode="auto">
          <a:xfrm>
            <a:off x="6629228" y="4761375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Rectangle 142"/>
          <p:cNvSpPr>
            <a:spLocks noChangeArrowheads="1"/>
          </p:cNvSpPr>
          <p:nvPr/>
        </p:nvSpPr>
        <p:spPr bwMode="auto">
          <a:xfrm>
            <a:off x="7134053" y="5013787"/>
            <a:ext cx="973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控制流</a:t>
            </a:r>
          </a:p>
        </p:txBody>
      </p:sp>
      <p:sp>
        <p:nvSpPr>
          <p:cNvPr id="53" name="Rectangle 143"/>
          <p:cNvSpPr>
            <a:spLocks noChangeArrowheads="1"/>
          </p:cNvSpPr>
          <p:nvPr/>
        </p:nvSpPr>
        <p:spPr bwMode="auto">
          <a:xfrm>
            <a:off x="7097541" y="4616912"/>
            <a:ext cx="1008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数据流</a:t>
            </a:r>
          </a:p>
        </p:txBody>
      </p:sp>
      <p:sp>
        <p:nvSpPr>
          <p:cNvPr id="54" name="Line 144"/>
          <p:cNvSpPr>
            <a:spLocks noChangeShapeType="1"/>
          </p:cNvSpPr>
          <p:nvPr/>
        </p:nvSpPr>
        <p:spPr bwMode="auto">
          <a:xfrm>
            <a:off x="6629228" y="519317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5" name="Line 145"/>
          <p:cNvSpPr>
            <a:spLocks noChangeShapeType="1"/>
          </p:cNvSpPr>
          <p:nvPr/>
        </p:nvSpPr>
        <p:spPr bwMode="auto">
          <a:xfrm>
            <a:off x="6629228" y="562497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Rectangle 146"/>
          <p:cNvSpPr>
            <a:spLocks noChangeArrowheads="1"/>
          </p:cNvSpPr>
          <p:nvPr/>
        </p:nvSpPr>
        <p:spPr bwMode="auto">
          <a:xfrm>
            <a:off x="7134053" y="5428125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状态流</a:t>
            </a:r>
          </a:p>
        </p:txBody>
      </p:sp>
      <p:sp>
        <p:nvSpPr>
          <p:cNvPr id="57" name="Line 135"/>
          <p:cNvSpPr>
            <a:spLocks noChangeShapeType="1"/>
          </p:cNvSpPr>
          <p:nvPr/>
        </p:nvSpPr>
        <p:spPr bwMode="auto">
          <a:xfrm>
            <a:off x="2957341" y="3680287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Line 139"/>
          <p:cNvSpPr>
            <a:spLocks noChangeShapeType="1"/>
          </p:cNvSpPr>
          <p:nvPr/>
        </p:nvSpPr>
        <p:spPr bwMode="auto">
          <a:xfrm>
            <a:off x="5405266" y="3680287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44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3" grpId="0" animBg="1"/>
      <p:bldP spid="24" grpId="0" animBg="1"/>
      <p:bldP spid="26" grpId="0"/>
      <p:bldP spid="27" grpId="0" animBg="1"/>
      <p:bldP spid="40" grpId="0" animBg="1"/>
      <p:bldP spid="43" grpId="0" animBg="1"/>
      <p:bldP spid="44" grpId="0" animBg="1"/>
      <p:bldP spid="51" grpId="0" animBg="1"/>
      <p:bldP spid="52" grpId="0"/>
      <p:bldP spid="53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40" y="-2013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A9FAAC0D-A8E5-4188-BF8F-B35FD9B5B50F}"/>
              </a:ext>
            </a:extLst>
          </p:cNvPr>
          <p:cNvSpPr txBox="1"/>
          <p:nvPr/>
        </p:nvSpPr>
        <p:spPr>
          <a:xfrm>
            <a:off x="119281" y="761208"/>
            <a:ext cx="4947500" cy="56784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计算机硬件结构</a:t>
            </a:r>
            <a:endParaRPr lang="zh-CN" altLang="en-US" sz="32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84617" y="2176068"/>
            <a:ext cx="1871663" cy="676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613180" y="2249093"/>
            <a:ext cx="1971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辅存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4030" y="2176068"/>
            <a:ext cx="1512887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24030" y="2247505"/>
            <a:ext cx="15446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输入设备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756055" y="3519093"/>
            <a:ext cx="1800225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906867" y="3620693"/>
            <a:ext cx="15779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主存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197505" y="5344718"/>
            <a:ext cx="1727200" cy="676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4232430" y="5433618"/>
            <a:ext cx="1584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控制部件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19880" y="2247505"/>
            <a:ext cx="1512887" cy="5762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5391305" y="2320530"/>
            <a:ext cx="16144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输出设备</a:t>
            </a:r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3621241" y="2825355"/>
            <a:ext cx="183145" cy="688976"/>
          </a:xfrm>
          <a:custGeom>
            <a:avLst/>
            <a:gdLst>
              <a:gd name="T0" fmla="*/ 0 w 1"/>
              <a:gd name="T1" fmla="*/ 2147483647 h 435"/>
              <a:gd name="T2" fmla="*/ 0 w 1"/>
              <a:gd name="T3" fmla="*/ 0 h 43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35">
                <a:moveTo>
                  <a:pt x="0" y="435"/>
                </a:moveTo>
                <a:lnTo>
                  <a:pt x="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1460655" y="5317730"/>
            <a:ext cx="1477962" cy="67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1425730" y="5419330"/>
            <a:ext cx="15113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运算部件</a:t>
            </a:r>
          </a:p>
        </p:txBody>
      </p:sp>
      <p:sp>
        <p:nvSpPr>
          <p:cNvPr id="33" name="Rectangle 38"/>
          <p:cNvSpPr>
            <a:spLocks noChangeArrowheads="1"/>
          </p:cNvSpPr>
          <p:nvPr/>
        </p:nvSpPr>
        <p:spPr bwMode="auto">
          <a:xfrm>
            <a:off x="2468717" y="1528368"/>
            <a:ext cx="2232025" cy="280828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2463888" y="1518018"/>
            <a:ext cx="1403350" cy="427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存储器</a:t>
            </a:r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>
            <a:off x="2971955" y="5705080"/>
            <a:ext cx="1225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 flipH="1">
            <a:off x="3692680" y="5489180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Line 46"/>
          <p:cNvSpPr>
            <a:spLocks noChangeShapeType="1"/>
          </p:cNvSpPr>
          <p:nvPr/>
        </p:nvSpPr>
        <p:spPr bwMode="auto">
          <a:xfrm flipH="1" flipV="1">
            <a:off x="3692680" y="4192193"/>
            <a:ext cx="1587" cy="129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4" name="Group 50"/>
          <p:cNvGrpSpPr>
            <a:grpSpLocks/>
          </p:cNvGrpSpPr>
          <p:nvPr/>
        </p:nvGrpSpPr>
        <p:grpSpPr bwMode="auto">
          <a:xfrm>
            <a:off x="884392" y="2825355"/>
            <a:ext cx="3529013" cy="3455988"/>
            <a:chOff x="1111" y="1344"/>
            <a:chExt cx="2223" cy="2177"/>
          </a:xfrm>
        </p:grpSpPr>
        <p:sp>
          <p:nvSpPr>
            <p:cNvPr id="45" name="Line 47"/>
            <p:cNvSpPr>
              <a:spLocks noChangeShapeType="1"/>
            </p:cNvSpPr>
            <p:nvPr/>
          </p:nvSpPr>
          <p:spPr bwMode="auto">
            <a:xfrm flipH="1">
              <a:off x="1111" y="3521"/>
              <a:ext cx="2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1111" y="1344"/>
              <a:ext cx="0" cy="21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3334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0" name="Line 53"/>
          <p:cNvSpPr>
            <a:spLocks noChangeShapeType="1"/>
          </p:cNvSpPr>
          <p:nvPr/>
        </p:nvSpPr>
        <p:spPr bwMode="auto">
          <a:xfrm flipH="1" flipV="1">
            <a:off x="5169172" y="2752330"/>
            <a:ext cx="1587" cy="2592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Line 54"/>
          <p:cNvSpPr>
            <a:spLocks noChangeShapeType="1"/>
          </p:cNvSpPr>
          <p:nvPr/>
        </p:nvSpPr>
        <p:spPr bwMode="auto">
          <a:xfrm flipH="1">
            <a:off x="4556279" y="2747568"/>
            <a:ext cx="618734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Line 55"/>
          <p:cNvSpPr>
            <a:spLocks noChangeShapeType="1"/>
          </p:cNvSpPr>
          <p:nvPr/>
        </p:nvSpPr>
        <p:spPr bwMode="auto">
          <a:xfrm flipH="1" flipV="1">
            <a:off x="5783417" y="2825355"/>
            <a:ext cx="0" cy="2519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5" name="Rectangle 58"/>
          <p:cNvSpPr>
            <a:spLocks noChangeArrowheads="1"/>
          </p:cNvSpPr>
          <p:nvPr/>
        </p:nvSpPr>
        <p:spPr bwMode="auto">
          <a:xfrm>
            <a:off x="236692" y="3328593"/>
            <a:ext cx="6767513" cy="30956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Rectangle 59"/>
          <p:cNvSpPr>
            <a:spLocks noChangeArrowheads="1"/>
          </p:cNvSpPr>
          <p:nvPr/>
        </p:nvSpPr>
        <p:spPr bwMode="auto">
          <a:xfrm>
            <a:off x="236692" y="1383905"/>
            <a:ext cx="6767513" cy="16557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1319367" y="4867978"/>
            <a:ext cx="4751388" cy="122396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Rectangle 61"/>
          <p:cNvSpPr>
            <a:spLocks noChangeArrowheads="1"/>
          </p:cNvSpPr>
          <p:nvPr/>
        </p:nvSpPr>
        <p:spPr bwMode="auto">
          <a:xfrm>
            <a:off x="1321846" y="4861673"/>
            <a:ext cx="747713" cy="4270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 bwMode="auto">
          <a:xfrm>
            <a:off x="7194498" y="3446632"/>
            <a:ext cx="614077" cy="861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主机</a:t>
            </a:r>
          </a:p>
        </p:txBody>
      </p:sp>
      <p:sp>
        <p:nvSpPr>
          <p:cNvPr id="60" name="Rectangle 63"/>
          <p:cNvSpPr>
            <a:spLocks noChangeArrowheads="1"/>
          </p:cNvSpPr>
          <p:nvPr/>
        </p:nvSpPr>
        <p:spPr bwMode="auto">
          <a:xfrm>
            <a:off x="7172245" y="1358148"/>
            <a:ext cx="603961" cy="861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外设</a:t>
            </a:r>
          </a:p>
        </p:txBody>
      </p:sp>
      <p:sp>
        <p:nvSpPr>
          <p:cNvPr id="61" name="Line 65"/>
          <p:cNvSpPr>
            <a:spLocks noChangeShapeType="1"/>
          </p:cNvSpPr>
          <p:nvPr/>
        </p:nvSpPr>
        <p:spPr bwMode="auto">
          <a:xfrm flipH="1">
            <a:off x="7392884" y="4963833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Rectangle 66"/>
          <p:cNvSpPr>
            <a:spLocks noChangeArrowheads="1"/>
          </p:cNvSpPr>
          <p:nvPr/>
        </p:nvSpPr>
        <p:spPr bwMode="auto">
          <a:xfrm>
            <a:off x="7690005" y="4803495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控制流</a:t>
            </a:r>
          </a:p>
        </p:txBody>
      </p:sp>
      <p:sp>
        <p:nvSpPr>
          <p:cNvPr id="63" name="Rectangle 68"/>
          <p:cNvSpPr>
            <a:spLocks noChangeArrowheads="1"/>
          </p:cNvSpPr>
          <p:nvPr/>
        </p:nvSpPr>
        <p:spPr bwMode="auto">
          <a:xfrm>
            <a:off x="7690005" y="524360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数据流</a:t>
            </a:r>
          </a:p>
        </p:txBody>
      </p:sp>
      <p:sp>
        <p:nvSpPr>
          <p:cNvPr id="64" name="Freeform 69"/>
          <p:cNvSpPr>
            <a:spLocks/>
          </p:cNvSpPr>
          <p:nvPr/>
        </p:nvSpPr>
        <p:spPr bwMode="auto">
          <a:xfrm flipV="1">
            <a:off x="7392884" y="5074812"/>
            <a:ext cx="431800" cy="369332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" name="Freeform 70"/>
          <p:cNvSpPr>
            <a:spLocks/>
          </p:cNvSpPr>
          <p:nvPr/>
        </p:nvSpPr>
        <p:spPr bwMode="auto">
          <a:xfrm flipV="1">
            <a:off x="7392884" y="5554700"/>
            <a:ext cx="431800" cy="369332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rnd" cmpd="sng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" name="Rectangle 71"/>
          <p:cNvSpPr>
            <a:spLocks noChangeArrowheads="1"/>
          </p:cNvSpPr>
          <p:nvPr/>
        </p:nvSpPr>
        <p:spPr bwMode="auto">
          <a:xfrm>
            <a:off x="7761442" y="5731806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指令</a:t>
            </a:r>
          </a:p>
        </p:txBody>
      </p:sp>
      <p:sp>
        <p:nvSpPr>
          <p:cNvPr id="69" name="Freeform 31"/>
          <p:cNvSpPr>
            <a:spLocks/>
          </p:cNvSpPr>
          <p:nvPr/>
        </p:nvSpPr>
        <p:spPr bwMode="auto">
          <a:xfrm flipV="1">
            <a:off x="2293361" y="3678958"/>
            <a:ext cx="466725" cy="34925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0" name="Freeform 41"/>
          <p:cNvSpPr>
            <a:spLocks/>
          </p:cNvSpPr>
          <p:nvPr/>
        </p:nvSpPr>
        <p:spPr bwMode="auto">
          <a:xfrm flipH="1">
            <a:off x="2255261" y="2453408"/>
            <a:ext cx="73025" cy="1296988"/>
          </a:xfrm>
          <a:custGeom>
            <a:avLst/>
            <a:gdLst>
              <a:gd name="T0" fmla="*/ 0 w 1"/>
              <a:gd name="T1" fmla="*/ 2147483647 h 435"/>
              <a:gd name="T2" fmla="*/ 0 w 1"/>
              <a:gd name="T3" fmla="*/ 0 h 43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35">
                <a:moveTo>
                  <a:pt x="0" y="435"/>
                </a:moveTo>
                <a:lnTo>
                  <a:pt x="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" name="Freeform 31"/>
          <p:cNvSpPr>
            <a:spLocks/>
          </p:cNvSpPr>
          <p:nvPr/>
        </p:nvSpPr>
        <p:spPr bwMode="auto">
          <a:xfrm>
            <a:off x="2040948" y="2453408"/>
            <a:ext cx="647700" cy="36513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" name="Freeform 42"/>
          <p:cNvSpPr>
            <a:spLocks/>
          </p:cNvSpPr>
          <p:nvPr/>
        </p:nvSpPr>
        <p:spPr bwMode="auto">
          <a:xfrm flipV="1">
            <a:off x="2328286" y="3894857"/>
            <a:ext cx="431800" cy="71438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" name="Freeform 43"/>
          <p:cNvSpPr>
            <a:spLocks/>
          </p:cNvSpPr>
          <p:nvPr/>
        </p:nvSpPr>
        <p:spPr bwMode="auto">
          <a:xfrm flipH="1">
            <a:off x="2256848" y="3966295"/>
            <a:ext cx="71438" cy="1368425"/>
          </a:xfrm>
          <a:custGeom>
            <a:avLst/>
            <a:gdLst>
              <a:gd name="T0" fmla="*/ 0 w 1"/>
              <a:gd name="T1" fmla="*/ 2147483647 h 435"/>
              <a:gd name="T2" fmla="*/ 0 w 1"/>
              <a:gd name="T3" fmla="*/ 0 h 43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35">
                <a:moveTo>
                  <a:pt x="0" y="435"/>
                </a:moveTo>
                <a:lnTo>
                  <a:pt x="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4" name="Freeform 56"/>
          <p:cNvSpPr>
            <a:spLocks/>
          </p:cNvSpPr>
          <p:nvPr/>
        </p:nvSpPr>
        <p:spPr bwMode="auto">
          <a:xfrm flipV="1">
            <a:off x="4588422" y="3630870"/>
            <a:ext cx="357187" cy="36513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5" name="Freeform 57"/>
          <p:cNvSpPr>
            <a:spLocks/>
          </p:cNvSpPr>
          <p:nvPr/>
        </p:nvSpPr>
        <p:spPr bwMode="auto">
          <a:xfrm flipH="1">
            <a:off x="4909097" y="2478345"/>
            <a:ext cx="36512" cy="1187450"/>
          </a:xfrm>
          <a:custGeom>
            <a:avLst/>
            <a:gdLst>
              <a:gd name="T0" fmla="*/ 0 w 1"/>
              <a:gd name="T1" fmla="*/ 2147483647 h 435"/>
              <a:gd name="T2" fmla="*/ 0 w 1"/>
              <a:gd name="T3" fmla="*/ 0 h 43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35">
                <a:moveTo>
                  <a:pt x="0" y="435"/>
                </a:moveTo>
                <a:lnTo>
                  <a:pt x="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6" name="Freeform 56"/>
          <p:cNvSpPr>
            <a:spLocks/>
          </p:cNvSpPr>
          <p:nvPr/>
        </p:nvSpPr>
        <p:spPr bwMode="auto">
          <a:xfrm flipV="1">
            <a:off x="4568621" y="2441833"/>
            <a:ext cx="828675" cy="36512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7" name="Freeform 51"/>
          <p:cNvSpPr>
            <a:spLocks/>
          </p:cNvSpPr>
          <p:nvPr/>
        </p:nvSpPr>
        <p:spPr bwMode="auto">
          <a:xfrm flipV="1">
            <a:off x="4551996" y="3878232"/>
            <a:ext cx="393613" cy="45719"/>
          </a:xfrm>
          <a:custGeom>
            <a:avLst/>
            <a:gdLst>
              <a:gd name="T0" fmla="*/ 0 w 650"/>
              <a:gd name="T1" fmla="*/ 0 h 1"/>
              <a:gd name="T2" fmla="*/ 2147483647 w 65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0" h="1">
                <a:moveTo>
                  <a:pt x="0" y="0"/>
                </a:moveTo>
                <a:lnTo>
                  <a:pt x="650" y="0"/>
                </a:lnTo>
              </a:path>
            </a:pathLst>
          </a:custGeom>
          <a:noFill/>
          <a:ln w="57150" cap="rnd" cmpd="sng">
            <a:solidFill>
              <a:schemeClr val="accent2">
                <a:lumMod val="75000"/>
              </a:schemeClr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78" name="Freeform 52"/>
          <p:cNvSpPr>
            <a:spLocks/>
          </p:cNvSpPr>
          <p:nvPr/>
        </p:nvSpPr>
        <p:spPr bwMode="auto">
          <a:xfrm flipH="1">
            <a:off x="4859338" y="3949671"/>
            <a:ext cx="71437" cy="1368425"/>
          </a:xfrm>
          <a:custGeom>
            <a:avLst/>
            <a:gdLst>
              <a:gd name="T0" fmla="*/ 0 w 1"/>
              <a:gd name="T1" fmla="*/ 2147483647 h 435"/>
              <a:gd name="T2" fmla="*/ 0 w 1"/>
              <a:gd name="T3" fmla="*/ 0 h 43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435">
                <a:moveTo>
                  <a:pt x="0" y="435"/>
                </a:moveTo>
                <a:lnTo>
                  <a:pt x="0" y="0"/>
                </a:lnTo>
              </a:path>
            </a:pathLst>
          </a:custGeom>
          <a:noFill/>
          <a:ln w="57150" cap="rnd" cmpd="sng">
            <a:solidFill>
              <a:schemeClr val="accent2">
                <a:lumMod val="75000"/>
              </a:schemeClr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40" y="-2013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A9FAAC0D-A8E5-4188-BF8F-B35FD9B5B50F}"/>
              </a:ext>
            </a:extLst>
          </p:cNvPr>
          <p:cNvSpPr txBox="1"/>
          <p:nvPr/>
        </p:nvSpPr>
        <p:spPr>
          <a:xfrm>
            <a:off x="119281" y="761208"/>
            <a:ext cx="4947500" cy="63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现代</a:t>
            </a:r>
            <a:r>
              <a:rPr lang="zh-CN" altLang="en-US" sz="32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计算机硬件</a:t>
            </a:r>
            <a:r>
              <a:rPr lang="zh-CN" altLang="en-US" sz="32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3198236" y="2437158"/>
            <a:ext cx="2279650" cy="1979612"/>
          </a:xfrm>
          <a:prstGeom prst="rect">
            <a:avLst/>
          </a:prstGeom>
          <a:noFill/>
          <a:ln w="27051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3496686" y="2818158"/>
            <a:ext cx="1798637" cy="609600"/>
          </a:xfrm>
          <a:prstGeom prst="rect">
            <a:avLst/>
          </a:prstGeom>
          <a:noFill/>
          <a:ln w="27051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5400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800"/>
              <a:t>ALU</a:t>
            </a:r>
          </a:p>
        </p:txBody>
      </p:sp>
      <p:sp>
        <p:nvSpPr>
          <p:cNvPr id="80" name="Rectangle 8"/>
          <p:cNvSpPr>
            <a:spLocks noChangeArrowheads="1"/>
          </p:cNvSpPr>
          <p:nvPr/>
        </p:nvSpPr>
        <p:spPr bwMode="auto">
          <a:xfrm>
            <a:off x="3923145" y="2394845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accent1"/>
                </a:solidFill>
              </a:rPr>
              <a:t>CPU</a:t>
            </a:r>
            <a:endParaRPr lang="en-US" altLang="zh-CN" sz="2400" dirty="0">
              <a:solidFill>
                <a:schemeClr val="accent1"/>
              </a:solidFill>
              <a:latin typeface="宋体" panose="02010600030101010101" pitchFamily="2" charset="-122"/>
            </a:endParaRPr>
          </a:p>
        </p:txBody>
      </p:sp>
      <p:sp>
        <p:nvSpPr>
          <p:cNvPr id="81" name="Rectangle 9"/>
          <p:cNvSpPr>
            <a:spLocks noChangeArrowheads="1"/>
          </p:cNvSpPr>
          <p:nvPr/>
        </p:nvSpPr>
        <p:spPr bwMode="auto">
          <a:xfrm>
            <a:off x="1104323" y="2132358"/>
            <a:ext cx="4613275" cy="2428875"/>
          </a:xfrm>
          <a:prstGeom prst="rect">
            <a:avLst/>
          </a:prstGeom>
          <a:noFill/>
          <a:ln w="27051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82" name="Rectangle 10"/>
          <p:cNvSpPr>
            <a:spLocks noChangeArrowheads="1"/>
          </p:cNvSpPr>
          <p:nvPr/>
        </p:nvSpPr>
        <p:spPr bwMode="auto">
          <a:xfrm>
            <a:off x="2641515" y="1712592"/>
            <a:ext cx="97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主机</a:t>
            </a:r>
          </a:p>
        </p:txBody>
      </p: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6538336" y="2132358"/>
            <a:ext cx="1014412" cy="2428875"/>
          </a:xfrm>
          <a:prstGeom prst="rect">
            <a:avLst/>
          </a:prstGeom>
          <a:noFill/>
          <a:ln w="27051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6514523" y="2743545"/>
            <a:ext cx="99060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/>
              <a:t>I/O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/>
              <a:t>设备</a:t>
            </a:r>
          </a:p>
        </p:txBody>
      </p:sp>
      <p:sp>
        <p:nvSpPr>
          <p:cNvPr id="85" name="Rectangle 13"/>
          <p:cNvSpPr>
            <a:spLocks noChangeArrowheads="1"/>
          </p:cNvSpPr>
          <p:nvPr/>
        </p:nvSpPr>
        <p:spPr bwMode="auto">
          <a:xfrm>
            <a:off x="3496686" y="3656358"/>
            <a:ext cx="1798637" cy="609600"/>
          </a:xfrm>
          <a:prstGeom prst="rect">
            <a:avLst/>
          </a:prstGeom>
          <a:noFill/>
          <a:ln w="27051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5400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800"/>
              <a:t>CU</a:t>
            </a:r>
          </a:p>
        </p:txBody>
      </p:sp>
      <p:sp>
        <p:nvSpPr>
          <p:cNvPr id="86" name="Freeform 14"/>
          <p:cNvSpPr>
            <a:spLocks/>
          </p:cNvSpPr>
          <p:nvPr/>
        </p:nvSpPr>
        <p:spPr bwMode="auto">
          <a:xfrm>
            <a:off x="4377748" y="3424583"/>
            <a:ext cx="1588" cy="231775"/>
          </a:xfrm>
          <a:custGeom>
            <a:avLst/>
            <a:gdLst>
              <a:gd name="T0" fmla="*/ 0 w 1"/>
              <a:gd name="T1" fmla="*/ 2147483647 h 146"/>
              <a:gd name="T2" fmla="*/ 0 w 1"/>
              <a:gd name="T3" fmla="*/ 0 h 14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46">
                <a:moveTo>
                  <a:pt x="0" y="146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1332923" y="2437158"/>
            <a:ext cx="1016000" cy="1979612"/>
          </a:xfrm>
          <a:prstGeom prst="rect">
            <a:avLst/>
          </a:prstGeom>
          <a:noFill/>
          <a:ln w="27051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88" name="Text Box 16"/>
          <p:cNvSpPr txBox="1">
            <a:spLocks noChangeArrowheads="1"/>
          </p:cNvSpPr>
          <p:nvPr/>
        </p:nvSpPr>
        <p:spPr bwMode="auto">
          <a:xfrm>
            <a:off x="1561523" y="2822920"/>
            <a:ext cx="53975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宋体" panose="02010600030101010101" pitchFamily="2" charset="-122"/>
              </a:rPr>
              <a:t>主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zh-CN" altLang="en-US" sz="2800">
                <a:latin typeface="宋体" panose="02010600030101010101" pitchFamily="2" charset="-122"/>
              </a:rPr>
              <a:t>存</a:t>
            </a:r>
          </a:p>
        </p:txBody>
      </p:sp>
      <p:sp>
        <p:nvSpPr>
          <p:cNvPr id="89" name="Freeform 17"/>
          <p:cNvSpPr>
            <a:spLocks/>
          </p:cNvSpPr>
          <p:nvPr/>
        </p:nvSpPr>
        <p:spPr bwMode="auto">
          <a:xfrm>
            <a:off x="5720773" y="4105620"/>
            <a:ext cx="815975" cy="1588"/>
          </a:xfrm>
          <a:custGeom>
            <a:avLst/>
            <a:gdLst>
              <a:gd name="T0" fmla="*/ 0 w 514"/>
              <a:gd name="T1" fmla="*/ 0 h 1"/>
              <a:gd name="T2" fmla="*/ 2147483647 w 514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14" h="1">
                <a:moveTo>
                  <a:pt x="0" y="0"/>
                </a:moveTo>
                <a:lnTo>
                  <a:pt x="514" y="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0" name="Freeform 18"/>
          <p:cNvSpPr>
            <a:spLocks/>
          </p:cNvSpPr>
          <p:nvPr/>
        </p:nvSpPr>
        <p:spPr bwMode="auto">
          <a:xfrm>
            <a:off x="2353686" y="3969095"/>
            <a:ext cx="836612" cy="1588"/>
          </a:xfrm>
          <a:custGeom>
            <a:avLst/>
            <a:gdLst>
              <a:gd name="T0" fmla="*/ 2147483647 w 527"/>
              <a:gd name="T1" fmla="*/ 0 h 1"/>
              <a:gd name="T2" fmla="*/ 0 w 527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27" h="1">
                <a:moveTo>
                  <a:pt x="527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91" name="AutoShape 19"/>
          <p:cNvSpPr>
            <a:spLocks noChangeArrowheads="1"/>
          </p:cNvSpPr>
          <p:nvPr/>
        </p:nvSpPr>
        <p:spPr bwMode="auto">
          <a:xfrm>
            <a:off x="2380673" y="3046758"/>
            <a:ext cx="781050" cy="228600"/>
          </a:xfrm>
          <a:prstGeom prst="leftRightArrow">
            <a:avLst>
              <a:gd name="adj1" fmla="val 50000"/>
              <a:gd name="adj2" fmla="val 68333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92" name="AutoShape 20"/>
          <p:cNvSpPr>
            <a:spLocks noChangeArrowheads="1"/>
          </p:cNvSpPr>
          <p:nvPr/>
        </p:nvSpPr>
        <p:spPr bwMode="auto">
          <a:xfrm>
            <a:off x="5752523" y="3046758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93" name="AutoShape 21"/>
          <p:cNvSpPr>
            <a:spLocks noChangeArrowheads="1"/>
          </p:cNvSpPr>
          <p:nvPr/>
        </p:nvSpPr>
        <p:spPr bwMode="auto">
          <a:xfrm>
            <a:off x="6174798" y="506923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94" name="Rectangle 22"/>
          <p:cNvSpPr>
            <a:spLocks noChangeArrowheads="1"/>
          </p:cNvSpPr>
          <p:nvPr/>
        </p:nvSpPr>
        <p:spPr bwMode="auto">
          <a:xfrm>
            <a:off x="6865361" y="5501033"/>
            <a:ext cx="12652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控制流</a:t>
            </a:r>
          </a:p>
        </p:txBody>
      </p: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6865361" y="4996208"/>
            <a:ext cx="1230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数据流</a:t>
            </a:r>
          </a:p>
        </p:txBody>
      </p:sp>
      <p:sp>
        <p:nvSpPr>
          <p:cNvPr id="96" name="Freeform 24"/>
          <p:cNvSpPr>
            <a:spLocks/>
          </p:cNvSpPr>
          <p:nvPr/>
        </p:nvSpPr>
        <p:spPr bwMode="auto">
          <a:xfrm>
            <a:off x="6174798" y="5718520"/>
            <a:ext cx="815975" cy="1588"/>
          </a:xfrm>
          <a:custGeom>
            <a:avLst/>
            <a:gdLst>
              <a:gd name="T0" fmla="*/ 0 w 514"/>
              <a:gd name="T1" fmla="*/ 0 h 1"/>
              <a:gd name="T2" fmla="*/ 2147483647 w 514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14" h="1">
                <a:moveTo>
                  <a:pt x="0" y="0"/>
                </a:moveTo>
                <a:lnTo>
                  <a:pt x="514" y="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7" name="Rectangle 10"/>
          <p:cNvSpPr>
            <a:spLocks noChangeArrowheads="1"/>
          </p:cNvSpPr>
          <p:nvPr/>
        </p:nvSpPr>
        <p:spPr bwMode="auto">
          <a:xfrm>
            <a:off x="6649461" y="1753867"/>
            <a:ext cx="97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外设</a:t>
            </a:r>
          </a:p>
        </p:txBody>
      </p:sp>
    </p:spTree>
    <p:extLst>
      <p:ext uri="{BB962C8B-B14F-4D97-AF65-F5344CB8AC3E}">
        <p14:creationId xmlns:p14="http://schemas.microsoft.com/office/powerpoint/2010/main" val="276140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12443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1772287" cy="5084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.CPU</a:t>
            </a:r>
            <a:endParaRPr lang="zh-CN" altLang="en-US" sz="28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29"/>
            <a:ext cx="13293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1">
            <a:extLst>
              <a:ext uri="{FF2B5EF4-FFF2-40B4-BE49-F238E27FC236}">
                <a16:creationId xmlns:a16="http://schemas.microsoft.com/office/drawing/2014/main" id="{83DB83E0-91B5-445B-A6B8-0E9804287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71" y="1882119"/>
            <a:ext cx="783497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中央处理单元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(Central Processing Unit)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执行指令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产生控制信息，控制各部件工作；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运算器、控制器组成。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9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-1083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28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834CAD-DE84-48E4-A08D-BF4475ECF03D}"/>
              </a:ext>
            </a:extLst>
          </p:cNvPr>
          <p:cNvGrpSpPr/>
          <p:nvPr/>
        </p:nvGrpSpPr>
        <p:grpSpPr>
          <a:xfrm>
            <a:off x="1339337" y="2265839"/>
            <a:ext cx="6298362" cy="4099590"/>
            <a:chOff x="1066800" y="228600"/>
            <a:chExt cx="7543801" cy="6097913"/>
          </a:xfrm>
        </p:grpSpPr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071EC0B5-E558-44F5-A99F-97FC1EFC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762000"/>
              <a:ext cx="3276600" cy="762000"/>
            </a:xfrm>
            <a:prstGeom prst="rect">
              <a:avLst/>
            </a:prstGeom>
            <a:solidFill>
              <a:srgbClr val="F0DADA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8" name="Rectangle 3">
              <a:extLst>
                <a:ext uri="{FF2B5EF4-FFF2-40B4-BE49-F238E27FC236}">
                  <a16:creationId xmlns:a16="http://schemas.microsoft.com/office/drawing/2014/main" id="{78E4FEB6-C572-425D-8AEF-AD4EBA12D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133600"/>
              <a:ext cx="3276600" cy="7620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6AAB08CA-83C9-4BBB-88B7-8EAFF845C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3505200"/>
              <a:ext cx="3276600" cy="762000"/>
            </a:xfrm>
            <a:prstGeom prst="rect">
              <a:avLst/>
            </a:prstGeom>
            <a:solidFill>
              <a:srgbClr val="F0DADA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F736E890-EB1B-4DC1-B90D-33B5BCED2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599" y="4876801"/>
              <a:ext cx="3276600" cy="990598"/>
            </a:xfrm>
            <a:prstGeom prst="rect">
              <a:avLst/>
            </a:prstGeom>
            <a:solidFill>
              <a:srgbClr val="F0DADA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1" name="Text Box 6">
              <a:extLst>
                <a:ext uri="{FF2B5EF4-FFF2-40B4-BE49-F238E27FC236}">
                  <a16:creationId xmlns:a16="http://schemas.microsoft.com/office/drawing/2014/main" id="{93FDADDC-BFCC-464C-AED5-30AD3C657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1" y="838199"/>
              <a:ext cx="1860529" cy="68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移位器</a:t>
              </a:r>
            </a:p>
          </p:txBody>
        </p:sp>
        <p:sp>
          <p:nvSpPr>
            <p:cNvPr id="102" name="Text Box 7">
              <a:extLst>
                <a:ext uri="{FF2B5EF4-FFF2-40B4-BE49-F238E27FC236}">
                  <a16:creationId xmlns:a16="http://schemas.microsoft.com/office/drawing/2014/main" id="{316F74B6-62E7-43AE-9F1E-A4AECEEC9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997" y="2193078"/>
              <a:ext cx="3295610" cy="68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ALU(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算术逻辑单元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  <a:endPara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3" name="Text Box 8">
              <a:extLst>
                <a:ext uri="{FF2B5EF4-FFF2-40B4-BE49-F238E27FC236}">
                  <a16:creationId xmlns:a16="http://schemas.microsoft.com/office/drawing/2014/main" id="{83609C88-F57B-44CD-8193-A0A7C5772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3581400"/>
              <a:ext cx="2895600" cy="68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选择器</a:t>
              </a:r>
            </a:p>
          </p:txBody>
        </p:sp>
        <p:sp>
          <p:nvSpPr>
            <p:cNvPr id="104" name="Text Box 9">
              <a:extLst>
                <a:ext uri="{FF2B5EF4-FFF2-40B4-BE49-F238E27FC236}">
                  <a16:creationId xmlns:a16="http://schemas.microsoft.com/office/drawing/2014/main" id="{2384B445-9ACE-4398-9DC0-D03F55789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1" y="5021593"/>
              <a:ext cx="3048000" cy="68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通用寄存器组</a:t>
              </a: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3CB7A407-3EDF-4231-91A3-2B2460F8A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3800" y="42672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6" name="Line 11">
              <a:extLst>
                <a:ext uri="{FF2B5EF4-FFF2-40B4-BE49-F238E27FC236}">
                  <a16:creationId xmlns:a16="http://schemas.microsoft.com/office/drawing/2014/main" id="{2705B823-F744-4B3F-BD92-8E07637B98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600" y="42672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7" name="Line 12">
              <a:extLst>
                <a:ext uri="{FF2B5EF4-FFF2-40B4-BE49-F238E27FC236}">
                  <a16:creationId xmlns:a16="http://schemas.microsoft.com/office/drawing/2014/main" id="{0737A54A-F18F-4D36-B4F2-F96A9AA55E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0200" y="42672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A44860D5-AB82-40A8-9701-15ED0CE08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7600" y="42672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9" name="Line 14">
              <a:extLst>
                <a:ext uri="{FF2B5EF4-FFF2-40B4-BE49-F238E27FC236}">
                  <a16:creationId xmlns:a16="http://schemas.microsoft.com/office/drawing/2014/main" id="{0D6E655B-537F-4722-ABFA-3F39F6B76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600" y="28956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0" name="Line 15">
              <a:extLst>
                <a:ext uri="{FF2B5EF4-FFF2-40B4-BE49-F238E27FC236}">
                  <a16:creationId xmlns:a16="http://schemas.microsoft.com/office/drawing/2014/main" id="{CC28B915-DB4C-45FC-A77C-186DE2F8FE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1200" y="28956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1" name="Line 16">
              <a:extLst>
                <a:ext uri="{FF2B5EF4-FFF2-40B4-BE49-F238E27FC236}">
                  <a16:creationId xmlns:a16="http://schemas.microsoft.com/office/drawing/2014/main" id="{C2264642-90A7-47D8-95BC-A69DBCCF73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1524000"/>
              <a:ext cx="0" cy="609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2" name="Line 17">
              <a:extLst>
                <a:ext uri="{FF2B5EF4-FFF2-40B4-BE49-F238E27FC236}">
                  <a16:creationId xmlns:a16="http://schemas.microsoft.com/office/drawing/2014/main" id="{D3E58347-9842-4FA9-9FE2-D3D1B6EAA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95800" y="228600"/>
              <a:ext cx="0" cy="533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3" name="Line 18">
              <a:extLst>
                <a:ext uri="{FF2B5EF4-FFF2-40B4-BE49-F238E27FC236}">
                  <a16:creationId xmlns:a16="http://schemas.microsoft.com/office/drawing/2014/main" id="{C70CD273-A136-45EA-890E-95F0C699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9600" y="5869313"/>
              <a:ext cx="0" cy="457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4" name="Line 19">
              <a:extLst>
                <a:ext uri="{FF2B5EF4-FFF2-40B4-BE49-F238E27FC236}">
                  <a16:creationId xmlns:a16="http://schemas.microsoft.com/office/drawing/2014/main" id="{BD472150-CB02-4C96-B4D7-132F324A9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1" y="533400"/>
              <a:ext cx="411480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5" name="Line 20">
              <a:extLst>
                <a:ext uri="{FF2B5EF4-FFF2-40B4-BE49-F238E27FC236}">
                  <a16:creationId xmlns:a16="http://schemas.microsoft.com/office/drawing/2014/main" id="{9AFC2483-6FB5-4492-8C84-DCA7FDB89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0599" y="533401"/>
              <a:ext cx="1" cy="5793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6" name="Line 21">
              <a:extLst>
                <a:ext uri="{FF2B5EF4-FFF2-40B4-BE49-F238E27FC236}">
                  <a16:creationId xmlns:a16="http://schemas.microsoft.com/office/drawing/2014/main" id="{B5E5ACC8-9065-452B-903F-20F22F68F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6326513"/>
              <a:ext cx="419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7" name="Line 22">
              <a:extLst>
                <a:ext uri="{FF2B5EF4-FFF2-40B4-BE49-F238E27FC236}">
                  <a16:creationId xmlns:a16="http://schemas.microsoft.com/office/drawing/2014/main" id="{17461BC9-E6CF-49C0-93E0-3D012608B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572000"/>
              <a:ext cx="12192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8" name="Line 23">
              <a:extLst>
                <a:ext uri="{FF2B5EF4-FFF2-40B4-BE49-F238E27FC236}">
                  <a16:creationId xmlns:a16="http://schemas.microsoft.com/office/drawing/2014/main" id="{F8BA9FC6-B0C6-49DE-B86A-680E61AE6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0" y="4572000"/>
              <a:ext cx="12192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9" name="Rectangle 24">
              <a:extLst>
                <a:ext uri="{FF2B5EF4-FFF2-40B4-BE49-F238E27FC236}">
                  <a16:creationId xmlns:a16="http://schemas.microsoft.com/office/drawing/2014/main" id="{9B910C5E-9FE2-42AD-BF53-3ACA49A26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505200"/>
              <a:ext cx="3276600" cy="762000"/>
            </a:xfrm>
            <a:prstGeom prst="rect">
              <a:avLst/>
            </a:prstGeom>
            <a:solidFill>
              <a:srgbClr val="F0DADA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1" name="Text Box 26">
              <a:extLst>
                <a:ext uri="{FF2B5EF4-FFF2-40B4-BE49-F238E27FC236}">
                  <a16:creationId xmlns:a16="http://schemas.microsoft.com/office/drawing/2014/main" id="{3016B218-8FE5-436C-9B50-5E69D9690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1" y="3569177"/>
              <a:ext cx="2895600" cy="68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  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选择器</a:t>
              </a:r>
            </a:p>
          </p:txBody>
        </p:sp>
      </p:grpSp>
      <p:sp>
        <p:nvSpPr>
          <p:cNvPr id="40" name="Text Box 11">
            <a:extLst>
              <a:ext uri="{FF2B5EF4-FFF2-40B4-BE49-F238E27FC236}">
                <a16:creationId xmlns:a16="http://schemas.microsoft.com/office/drawing/2014/main" id="{870126B2-2BF3-447D-B8FE-F75B96895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950" y="749790"/>
            <a:ext cx="476320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(1)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运算器</a:t>
            </a: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	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）功能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：实现各类运算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）组成：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6027635" y="3357264"/>
            <a:ext cx="1999833" cy="468850"/>
          </a:xfrm>
          <a:prstGeom prst="wedgeRoundRectCallout">
            <a:avLst>
              <a:gd name="adj1" fmla="val -65696"/>
              <a:gd name="adj2" fmla="val 4070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实现不同类运算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3" name="圆角矩形标注 42"/>
          <p:cNvSpPr/>
          <p:nvPr/>
        </p:nvSpPr>
        <p:spPr>
          <a:xfrm>
            <a:off x="7013742" y="4334820"/>
            <a:ext cx="2023591" cy="468850"/>
          </a:xfrm>
          <a:prstGeom prst="wedgeRoundRectCallout">
            <a:avLst>
              <a:gd name="adj1" fmla="val -65696"/>
              <a:gd name="adj2" fmla="val 4070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选择操作数</a:t>
            </a:r>
            <a:r>
              <a:rPr lang="zh-CN" altLang="en-US" dirty="0">
                <a:solidFill>
                  <a:schemeClr val="accent1"/>
                </a:solidFill>
              </a:rPr>
              <a:t>送</a:t>
            </a:r>
            <a:r>
              <a:rPr lang="en-US" altLang="zh-CN" dirty="0" smtClean="0">
                <a:solidFill>
                  <a:schemeClr val="accent1"/>
                </a:solidFill>
              </a:rPr>
              <a:t>ALU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4" name="圆角矩形标注 43"/>
          <p:cNvSpPr/>
          <p:nvPr/>
        </p:nvSpPr>
        <p:spPr>
          <a:xfrm>
            <a:off x="5947918" y="5630932"/>
            <a:ext cx="1673679" cy="616637"/>
          </a:xfrm>
          <a:prstGeom prst="wedgeRoundRectCallout">
            <a:avLst>
              <a:gd name="adj1" fmla="val -66689"/>
              <a:gd name="adj2" fmla="val 43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存放</a:t>
            </a:r>
            <a:r>
              <a:rPr lang="zh-CN" altLang="en-US" dirty="0" smtClean="0">
                <a:solidFill>
                  <a:schemeClr val="accent1"/>
                </a:solidFill>
              </a:rPr>
              <a:t>操作数，运算结果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5" name="圆角矩形标注 44"/>
          <p:cNvSpPr/>
          <p:nvPr/>
        </p:nvSpPr>
        <p:spPr>
          <a:xfrm>
            <a:off x="5846561" y="1681995"/>
            <a:ext cx="1673679" cy="616637"/>
          </a:xfrm>
          <a:prstGeom prst="wedgeRoundRectCallout">
            <a:avLst>
              <a:gd name="adj1" fmla="val -60729"/>
              <a:gd name="adj2" fmla="val 12024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直接或移位送出运算结果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  <p:bldP spid="3" grpId="0" animBg="1"/>
      <p:bldP spid="3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870126B2-2BF3-447D-B8FE-F75B96895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81" y="1017675"/>
            <a:ext cx="876396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(2)</a:t>
            </a: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器</a:t>
            </a:r>
          </a:p>
          <a:p>
            <a:pPr lvl="0">
              <a:lnSpc>
                <a:spcPct val="150000"/>
              </a:lnSpc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	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）功能：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产生控制命令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微命令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控制各部件操作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）组成：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Line 3">
            <a:extLst>
              <a:ext uri="{FF2B5EF4-FFF2-40B4-BE49-F238E27FC236}">
                <a16:creationId xmlns:a16="http://schemas.microsoft.com/office/drawing/2014/main" id="{AE15C8D0-D835-4178-9213-E3EB471310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70444" y="4367916"/>
            <a:ext cx="0" cy="3500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Line 4">
            <a:extLst>
              <a:ext uri="{FF2B5EF4-FFF2-40B4-BE49-F238E27FC236}">
                <a16:creationId xmlns:a16="http://schemas.microsoft.com/office/drawing/2014/main" id="{24352E1C-FC00-4001-9041-2F2C856189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57723" y="4367916"/>
            <a:ext cx="1" cy="35009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Line 5">
            <a:extLst>
              <a:ext uri="{FF2B5EF4-FFF2-40B4-BE49-F238E27FC236}">
                <a16:creationId xmlns:a16="http://schemas.microsoft.com/office/drawing/2014/main" id="{13004DCC-D90F-4576-9D04-9F2C0FD419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524" y="4367916"/>
            <a:ext cx="0" cy="3500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Line 6">
            <a:extLst>
              <a:ext uri="{FF2B5EF4-FFF2-40B4-BE49-F238E27FC236}">
                <a16:creationId xmlns:a16="http://schemas.microsoft.com/office/drawing/2014/main" id="{B7E1F44C-7885-451C-81E9-B2EDE36945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3100" y="3289814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Line 7">
            <a:extLst>
              <a:ext uri="{FF2B5EF4-FFF2-40B4-BE49-F238E27FC236}">
                <a16:creationId xmlns:a16="http://schemas.microsoft.com/office/drawing/2014/main" id="{8D90788B-55D5-42E6-8FC0-34D77A0269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524" y="3289814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Line 8">
            <a:extLst>
              <a:ext uri="{FF2B5EF4-FFF2-40B4-BE49-F238E27FC236}">
                <a16:creationId xmlns:a16="http://schemas.microsoft.com/office/drawing/2014/main" id="{6325A61A-3715-497A-8F3E-E39C5F4B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4416" y="3527570"/>
            <a:ext cx="30480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5" name="Group 9">
            <a:extLst>
              <a:ext uri="{FF2B5EF4-FFF2-40B4-BE49-F238E27FC236}">
                <a16:creationId xmlns:a16="http://schemas.microsoft.com/office/drawing/2014/main" id="{A7F2A01A-91DB-4655-8119-E79C5F45CC9B}"/>
              </a:ext>
            </a:extLst>
          </p:cNvPr>
          <p:cNvGrpSpPr>
            <a:grpSpLocks/>
          </p:cNvGrpSpPr>
          <p:nvPr/>
        </p:nvGrpSpPr>
        <p:grpSpPr bwMode="auto">
          <a:xfrm>
            <a:off x="1427312" y="3763615"/>
            <a:ext cx="4316413" cy="619125"/>
            <a:chOff x="2081" y="2106"/>
            <a:chExt cx="2719" cy="390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B98EC38-2667-403D-B530-FE40257DC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2106"/>
              <a:ext cx="2719" cy="39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2F0CAE8F-4691-45DA-897F-2E89024A4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4" y="2149"/>
              <a:ext cx="1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微命令发生器</a:t>
              </a:r>
            </a:p>
          </p:txBody>
        </p:sp>
      </p:grpSp>
      <p:grpSp>
        <p:nvGrpSpPr>
          <p:cNvPr id="71" name="Group 12">
            <a:extLst>
              <a:ext uri="{FF2B5EF4-FFF2-40B4-BE49-F238E27FC236}">
                <a16:creationId xmlns:a16="http://schemas.microsoft.com/office/drawing/2014/main" id="{52E4A0E0-14B8-4B58-8076-41BB7A295A33}"/>
              </a:ext>
            </a:extLst>
          </p:cNvPr>
          <p:cNvGrpSpPr>
            <a:grpSpLocks/>
          </p:cNvGrpSpPr>
          <p:nvPr/>
        </p:nvGrpSpPr>
        <p:grpSpPr bwMode="auto">
          <a:xfrm>
            <a:off x="1427314" y="4718014"/>
            <a:ext cx="658813" cy="1606550"/>
            <a:chOff x="2081" y="2784"/>
            <a:chExt cx="415" cy="1012"/>
          </a:xfrm>
        </p:grpSpPr>
        <p:sp>
          <p:nvSpPr>
            <p:cNvPr id="73" name="Rectangle 13">
              <a:extLst>
                <a:ext uri="{FF2B5EF4-FFF2-40B4-BE49-F238E27FC236}">
                  <a16:creationId xmlns:a16="http://schemas.microsoft.com/office/drawing/2014/main" id="{9358D28C-7DAB-42A3-84C2-2FD2F6378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2784"/>
              <a:ext cx="415" cy="1012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Text Box 14">
              <a:extLst>
                <a:ext uri="{FF2B5EF4-FFF2-40B4-BE49-F238E27FC236}">
                  <a16:creationId xmlns:a16="http://schemas.microsoft.com/office/drawing/2014/main" id="{137BE66A-2911-4496-9A6A-5285F6AAB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1" y="2880"/>
              <a:ext cx="349" cy="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指令信息</a:t>
              </a:r>
            </a:p>
          </p:txBody>
        </p:sp>
      </p:grpSp>
      <p:grpSp>
        <p:nvGrpSpPr>
          <p:cNvPr id="75" name="Group 15">
            <a:extLst>
              <a:ext uri="{FF2B5EF4-FFF2-40B4-BE49-F238E27FC236}">
                <a16:creationId xmlns:a16="http://schemas.microsoft.com/office/drawing/2014/main" id="{3B4C94F5-B09C-4C5D-8782-A30BF9CAFCD9}"/>
              </a:ext>
            </a:extLst>
          </p:cNvPr>
          <p:cNvGrpSpPr>
            <a:grpSpLocks/>
          </p:cNvGrpSpPr>
          <p:nvPr/>
        </p:nvGrpSpPr>
        <p:grpSpPr bwMode="auto">
          <a:xfrm>
            <a:off x="3194992" y="4732836"/>
            <a:ext cx="658813" cy="1606550"/>
            <a:chOff x="3072" y="2784"/>
            <a:chExt cx="624" cy="1440"/>
          </a:xfrm>
        </p:grpSpPr>
        <p:sp>
          <p:nvSpPr>
            <p:cNvPr id="76" name="Rectangle 16">
              <a:extLst>
                <a:ext uri="{FF2B5EF4-FFF2-40B4-BE49-F238E27FC236}">
                  <a16:creationId xmlns:a16="http://schemas.microsoft.com/office/drawing/2014/main" id="{F81DF967-9BF8-4D3E-A756-7A1B1E2E8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4"/>
              <a:ext cx="624" cy="144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7" name="Text Box 17">
              <a:extLst>
                <a:ext uri="{FF2B5EF4-FFF2-40B4-BE49-F238E27FC236}">
                  <a16:creationId xmlns:a16="http://schemas.microsoft.com/office/drawing/2014/main" id="{55553B67-592E-4FD9-A4AA-811AB429A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1" y="2880"/>
              <a:ext cx="349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状态信息</a:t>
              </a:r>
            </a:p>
          </p:txBody>
        </p:sp>
      </p:grpSp>
      <p:grpSp>
        <p:nvGrpSpPr>
          <p:cNvPr id="78" name="Group 18">
            <a:extLst>
              <a:ext uri="{FF2B5EF4-FFF2-40B4-BE49-F238E27FC236}">
                <a16:creationId xmlns:a16="http://schemas.microsoft.com/office/drawing/2014/main" id="{906DE749-B47D-45F6-B757-AA810E629DF9}"/>
              </a:ext>
            </a:extLst>
          </p:cNvPr>
          <p:cNvGrpSpPr>
            <a:grpSpLocks/>
          </p:cNvGrpSpPr>
          <p:nvPr/>
        </p:nvGrpSpPr>
        <p:grpSpPr bwMode="auto">
          <a:xfrm>
            <a:off x="4958267" y="4725424"/>
            <a:ext cx="752479" cy="1621372"/>
            <a:chOff x="4224" y="2784"/>
            <a:chExt cx="624" cy="1440"/>
          </a:xfrm>
        </p:grpSpPr>
        <p:sp>
          <p:nvSpPr>
            <p:cNvPr id="79" name="Rectangle 19">
              <a:extLst>
                <a:ext uri="{FF2B5EF4-FFF2-40B4-BE49-F238E27FC236}">
                  <a16:creationId xmlns:a16="http://schemas.microsoft.com/office/drawing/2014/main" id="{5A1BFBCF-7E49-4CED-9B76-E0B42ED27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784"/>
              <a:ext cx="624" cy="144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0" name="Text Box 20">
              <a:extLst>
                <a:ext uri="{FF2B5EF4-FFF2-40B4-BE49-F238E27FC236}">
                  <a16:creationId xmlns:a16="http://schemas.microsoft.com/office/drawing/2014/main" id="{72C97116-1996-466C-AA73-BF614BD89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2880"/>
              <a:ext cx="349" cy="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时序信号</a:t>
              </a:r>
            </a:p>
          </p:txBody>
        </p:sp>
      </p:grpSp>
      <p:sp>
        <p:nvSpPr>
          <p:cNvPr id="81" name="Text Box 21">
            <a:extLst>
              <a:ext uri="{FF2B5EF4-FFF2-40B4-BE49-F238E27FC236}">
                <a16:creationId xmlns:a16="http://schemas.microsoft.com/office/drawing/2014/main" id="{AC1CC979-7E3B-43EC-9DD7-15D2ADB4F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170" y="2966676"/>
            <a:ext cx="1941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微命令序列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57047" y="2646578"/>
            <a:ext cx="2971929" cy="397487"/>
            <a:chOff x="5957047" y="2646578"/>
            <a:chExt cx="2971929" cy="397487"/>
          </a:xfrm>
        </p:grpSpPr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CCD9F9D5-4370-4CE6-90B9-B75100D2C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7047" y="3042011"/>
              <a:ext cx="228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1ACD2761-6278-412D-8A4C-0F60B8BF1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5647" y="2661011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B630ECAD-BBD8-4DB3-87AC-7E5DF7421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5647" y="2661011"/>
              <a:ext cx="18279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9C308E7C-B1C1-49CB-A230-31F99984C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18455" y="2646578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48264377-0435-443E-AF29-1BFACBD0F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3646" y="3042011"/>
              <a:ext cx="915330" cy="20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8" name="Group 61">
            <a:extLst>
              <a:ext uri="{FF2B5EF4-FFF2-40B4-BE49-F238E27FC236}">
                <a16:creationId xmlns:a16="http://schemas.microsoft.com/office/drawing/2014/main" id="{6B4D4DF7-897D-4764-B659-70B8CF3A94F0}"/>
              </a:ext>
            </a:extLst>
          </p:cNvPr>
          <p:cNvGrpSpPr>
            <a:grpSpLocks/>
          </p:cNvGrpSpPr>
          <p:nvPr/>
        </p:nvGrpSpPr>
        <p:grpSpPr bwMode="auto">
          <a:xfrm>
            <a:off x="5957176" y="3232062"/>
            <a:ext cx="2971800" cy="381000"/>
            <a:chOff x="1632" y="3456"/>
            <a:chExt cx="1872" cy="240"/>
          </a:xfrm>
        </p:grpSpPr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1A805F70-81BA-47EB-8489-14402A742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92A6F726-47DF-4A1D-A3C3-D4649B86D0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71C685F5-01E7-47F5-93D3-91E327D18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4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5BD28194-A8BB-4586-BE33-93825BD45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BB7AF2E8-7EF0-432C-96B4-24E3F216B0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96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Line 47">
              <a:extLst>
                <a:ext uri="{FF2B5EF4-FFF2-40B4-BE49-F238E27FC236}">
                  <a16:creationId xmlns:a16="http://schemas.microsoft.com/office/drawing/2014/main" id="{58D02B97-2AB8-4F6C-885D-159A09D05E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5" name="Line 48">
              <a:extLst>
                <a:ext uri="{FF2B5EF4-FFF2-40B4-BE49-F238E27FC236}">
                  <a16:creationId xmlns:a16="http://schemas.microsoft.com/office/drawing/2014/main" id="{2EF56DE4-05FE-400B-B491-585DCAD36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69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Line 49">
              <a:extLst>
                <a:ext uri="{FF2B5EF4-FFF2-40B4-BE49-F238E27FC236}">
                  <a16:creationId xmlns:a16="http://schemas.microsoft.com/office/drawing/2014/main" id="{9F60C4C8-12B0-4128-ACC6-DB792D9CD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4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Line 50">
              <a:extLst>
                <a:ext uri="{FF2B5EF4-FFF2-40B4-BE49-F238E27FC236}">
                  <a16:creationId xmlns:a16="http://schemas.microsoft.com/office/drawing/2014/main" id="{E5C22EB7-4A50-4EF7-8638-832D8039EE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" name="线形标注 1(带强调线) 2"/>
          <p:cNvSpPr/>
          <p:nvPr/>
        </p:nvSpPr>
        <p:spPr>
          <a:xfrm>
            <a:off x="6939619" y="4542964"/>
            <a:ext cx="1870649" cy="1223804"/>
          </a:xfrm>
          <a:prstGeom prst="accentCallout1">
            <a:avLst>
              <a:gd name="adj1" fmla="val 18750"/>
              <a:gd name="adj2" fmla="val -8333"/>
              <a:gd name="adj3" fmla="val -30080"/>
              <a:gd name="adj4" fmla="val -589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根据微命令产生方式，分为：</a:t>
            </a:r>
            <a:endParaRPr lang="en-US" altLang="zh-CN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组合逻辑控制器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微程序控制器</a:t>
            </a:r>
            <a:endParaRPr lang="zh-CN" altLang="en-US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圆角矩形标注 57"/>
          <p:cNvSpPr/>
          <p:nvPr/>
        </p:nvSpPr>
        <p:spPr>
          <a:xfrm>
            <a:off x="8096725" y="2257398"/>
            <a:ext cx="960117" cy="390059"/>
          </a:xfrm>
          <a:prstGeom prst="wedgeRoundRectCallout">
            <a:avLst>
              <a:gd name="adj1" fmla="val -65696"/>
              <a:gd name="adj2" fmla="val 4070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电平型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8183883" y="3747014"/>
            <a:ext cx="960117" cy="390059"/>
          </a:xfrm>
          <a:prstGeom prst="wedgeRoundRectCallout">
            <a:avLst>
              <a:gd name="adj1" fmla="val -56172"/>
              <a:gd name="adj2" fmla="val -743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脉冲型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81" grpId="0"/>
      <p:bldP spid="3" grpId="0" animBg="1"/>
      <p:bldP spid="58" grpId="0" animBg="1"/>
      <p:bldP spid="58" grpId="1" animBg="1"/>
      <p:bldP spid="59" grpId="0" animBg="1"/>
      <p:bldP spid="5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3C90E-F2FC-467C-A85F-6F887E7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631D6-2F3F-4C77-B3DB-8DBE7BBF4BE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D14215-C7C0-49AB-ABB7-748A916A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计算机组成原理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--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9EE2D4-C0F1-4EB5-9301-EA6120E0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AB42C-D10F-4A01-AFAE-0AA6C45DC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C0E9BA-70D7-41EF-9F96-4BB4F35A2D17}"/>
              </a:ext>
            </a:extLst>
          </p:cNvPr>
          <p:cNvSpPr/>
          <p:nvPr/>
        </p:nvSpPr>
        <p:spPr>
          <a:xfrm>
            <a:off x="-21515" y="-1475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iSľídé">
            <a:extLst>
              <a:ext uri="{FF2B5EF4-FFF2-40B4-BE49-F238E27FC236}">
                <a16:creationId xmlns:a16="http://schemas.microsoft.com/office/drawing/2014/main" id="{41C3EC33-D139-4334-946B-DAC7392E0F5A}"/>
              </a:ext>
            </a:extLst>
          </p:cNvPr>
          <p:cNvSpPr/>
          <p:nvPr/>
        </p:nvSpPr>
        <p:spPr>
          <a:xfrm>
            <a:off x="502444" y="1275597"/>
            <a:ext cx="8137922" cy="1142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iṧḷïḋê">
            <a:extLst>
              <a:ext uri="{FF2B5EF4-FFF2-40B4-BE49-F238E27FC236}">
                <a16:creationId xmlns:a16="http://schemas.microsoft.com/office/drawing/2014/main" id="{3BA6E81F-6B3B-4883-9517-461E50132D04}"/>
              </a:ext>
            </a:extLst>
          </p:cNvPr>
          <p:cNvGrpSpPr/>
          <p:nvPr/>
        </p:nvGrpSpPr>
        <p:grpSpPr>
          <a:xfrm>
            <a:off x="502444" y="1639806"/>
            <a:ext cx="6027043" cy="530915"/>
            <a:chOff x="669925" y="1609562"/>
            <a:chExt cx="3527606" cy="707887"/>
          </a:xfrm>
        </p:grpSpPr>
        <p:sp>
          <p:nvSpPr>
            <p:cNvPr id="12" name="ïšḻïdê">
              <a:extLst>
                <a:ext uri="{FF2B5EF4-FFF2-40B4-BE49-F238E27FC236}">
                  <a16:creationId xmlns:a16="http://schemas.microsoft.com/office/drawing/2014/main" id="{77989D7F-9AAC-4095-A2C2-95738075A6C8}"/>
                </a:ext>
              </a:extLst>
            </p:cNvPr>
            <p:cNvSpPr txBox="1"/>
            <p:nvPr/>
          </p:nvSpPr>
          <p:spPr bwMode="auto">
            <a:xfrm>
              <a:off x="669925" y="1609562"/>
              <a:ext cx="35276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1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.</a:t>
              </a:r>
              <a:r>
                <a:rPr lang="en-US" altLang="zh-CN" sz="2800" b="1" dirty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1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 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计算机的基本概念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EA37934-E9B9-4094-869F-EF0BD4691457}"/>
                </a:ext>
              </a:extLst>
            </p:cNvPr>
            <p:cNvCxnSpPr/>
            <p:nvPr/>
          </p:nvCxnSpPr>
          <p:spPr>
            <a:xfrm>
              <a:off x="669925" y="2317449"/>
              <a:ext cx="3527606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63D419AF-6CE8-4AF2-AE74-044DF70A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6" y="204366"/>
            <a:ext cx="797210" cy="769144"/>
          </a:xfrm>
          <a:prstGeom prst="rect">
            <a:avLst/>
          </a:prstGeom>
        </p:spPr>
      </p:pic>
      <p:sp>
        <p:nvSpPr>
          <p:cNvPr id="14" name="îsḻíḋé">
            <a:extLst>
              <a:ext uri="{FF2B5EF4-FFF2-40B4-BE49-F238E27FC236}">
                <a16:creationId xmlns:a16="http://schemas.microsoft.com/office/drawing/2014/main" id="{649E7581-53BA-4BCD-9460-7AFA9CF9CB6E}"/>
              </a:ext>
            </a:extLst>
          </p:cNvPr>
          <p:cNvSpPr txBox="1"/>
          <p:nvPr/>
        </p:nvSpPr>
        <p:spPr>
          <a:xfrm>
            <a:off x="1872698" y="3271124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01.</a:t>
            </a:r>
          </a:p>
        </p:txBody>
      </p:sp>
      <p:sp>
        <p:nvSpPr>
          <p:cNvPr id="15" name="ísḻiḑe">
            <a:extLst>
              <a:ext uri="{FF2B5EF4-FFF2-40B4-BE49-F238E27FC236}">
                <a16:creationId xmlns:a16="http://schemas.microsoft.com/office/drawing/2014/main" id="{FF74CF87-96F8-4BF7-9CD2-501071D8E04A}"/>
              </a:ext>
            </a:extLst>
          </p:cNvPr>
          <p:cNvSpPr/>
          <p:nvPr/>
        </p:nvSpPr>
        <p:spPr>
          <a:xfrm>
            <a:off x="2526228" y="3282666"/>
            <a:ext cx="4941372" cy="28851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信息的数字化表示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ïṩľîdé">
            <a:extLst>
              <a:ext uri="{FF2B5EF4-FFF2-40B4-BE49-F238E27FC236}">
                <a16:creationId xmlns:a16="http://schemas.microsoft.com/office/drawing/2014/main" id="{11D0A34A-5854-4A6F-BDA9-E5CA209C515D}"/>
              </a:ext>
            </a:extLst>
          </p:cNvPr>
          <p:cNvSpPr txBox="1"/>
          <p:nvPr/>
        </p:nvSpPr>
        <p:spPr>
          <a:xfrm>
            <a:off x="1872697" y="3956267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02.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îṣ1idè">
            <a:extLst>
              <a:ext uri="{FF2B5EF4-FFF2-40B4-BE49-F238E27FC236}">
                <a16:creationId xmlns:a16="http://schemas.microsoft.com/office/drawing/2014/main" id="{3BF3EFF7-2971-425A-8C4D-94F58D459CCF}"/>
              </a:ext>
            </a:extLst>
          </p:cNvPr>
          <p:cNvSpPr/>
          <p:nvPr/>
        </p:nvSpPr>
        <p:spPr>
          <a:xfrm>
            <a:off x="2526228" y="3967808"/>
            <a:ext cx="5220772" cy="29657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lang="zh-CN" altLang="en-US" sz="2800" b="1" kern="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存储程序与冯诺依曼计算机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îṩļíḑé">
            <a:extLst>
              <a:ext uri="{FF2B5EF4-FFF2-40B4-BE49-F238E27FC236}">
                <a16:creationId xmlns:a16="http://schemas.microsoft.com/office/drawing/2014/main" id="{4C4C25DF-3227-4BF0-8406-F37309324155}"/>
              </a:ext>
            </a:extLst>
          </p:cNvPr>
          <p:cNvSpPr/>
          <p:nvPr/>
        </p:nvSpPr>
        <p:spPr>
          <a:xfrm>
            <a:off x="1524070" y="3299679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ïśľîḋê">
            <a:extLst>
              <a:ext uri="{FF2B5EF4-FFF2-40B4-BE49-F238E27FC236}">
                <a16:creationId xmlns:a16="http://schemas.microsoft.com/office/drawing/2014/main" id="{3E15EFBA-3145-4A17-99BB-43E567C81A9C}"/>
              </a:ext>
            </a:extLst>
          </p:cNvPr>
          <p:cNvSpPr/>
          <p:nvPr/>
        </p:nvSpPr>
        <p:spPr>
          <a:xfrm>
            <a:off x="1524070" y="3984821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0558684-DF6C-4B6C-8EE0-A3DE57CEEC70}"/>
              </a:ext>
            </a:extLst>
          </p:cNvPr>
          <p:cNvCxnSpPr>
            <a:cxnSpLocks/>
          </p:cNvCxnSpPr>
          <p:nvPr/>
        </p:nvCxnSpPr>
        <p:spPr>
          <a:xfrm>
            <a:off x="1959428" y="3777326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îsḻíḋé">
            <a:extLst>
              <a:ext uri="{FF2B5EF4-FFF2-40B4-BE49-F238E27FC236}">
                <a16:creationId xmlns:a16="http://schemas.microsoft.com/office/drawing/2014/main" id="{649E7581-53BA-4BCD-9460-7AFA9CF9CB6E}"/>
              </a:ext>
            </a:extLst>
          </p:cNvPr>
          <p:cNvSpPr txBox="1"/>
          <p:nvPr/>
        </p:nvSpPr>
        <p:spPr>
          <a:xfrm>
            <a:off x="1875468" y="4578995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ísḻiḑe">
            <a:extLst>
              <a:ext uri="{FF2B5EF4-FFF2-40B4-BE49-F238E27FC236}">
                <a16:creationId xmlns:a16="http://schemas.microsoft.com/office/drawing/2014/main" id="{FF74CF87-96F8-4BF7-9CD2-501071D8E04A}"/>
              </a:ext>
            </a:extLst>
          </p:cNvPr>
          <p:cNvSpPr/>
          <p:nvPr/>
        </p:nvSpPr>
        <p:spPr>
          <a:xfrm>
            <a:off x="2528998" y="4590537"/>
            <a:ext cx="4941372" cy="28851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lang="zh-CN" altLang="en-US" sz="2800" b="1" kern="0" noProof="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计算机分类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îṩļíḑé">
            <a:extLst>
              <a:ext uri="{FF2B5EF4-FFF2-40B4-BE49-F238E27FC236}">
                <a16:creationId xmlns:a16="http://schemas.microsoft.com/office/drawing/2014/main" id="{4C4C25DF-3227-4BF0-8406-F37309324155}"/>
              </a:ext>
            </a:extLst>
          </p:cNvPr>
          <p:cNvSpPr/>
          <p:nvPr/>
        </p:nvSpPr>
        <p:spPr>
          <a:xfrm>
            <a:off x="1526840" y="4607550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0558684-DF6C-4B6C-8EE0-A3DE57CEEC70}"/>
              </a:ext>
            </a:extLst>
          </p:cNvPr>
          <p:cNvCxnSpPr>
            <a:cxnSpLocks/>
          </p:cNvCxnSpPr>
          <p:nvPr/>
        </p:nvCxnSpPr>
        <p:spPr>
          <a:xfrm>
            <a:off x="1962198" y="4428490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-1083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1772287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存储器</a:t>
            </a: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0"/>
            <a:ext cx="1843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5">
            <a:extLst>
              <a:ext uri="{FF2B5EF4-FFF2-40B4-BE49-F238E27FC236}">
                <a16:creationId xmlns:a16="http://schemas.microsoft.com/office/drawing/2014/main" id="{86AB16D5-DF7B-42D6-AD32-B37EBC51C4FC}"/>
              </a:ext>
            </a:extLst>
          </p:cNvPr>
          <p:cNvSpPr txBox="1"/>
          <p:nvPr/>
        </p:nvSpPr>
        <p:spPr>
          <a:xfrm>
            <a:off x="538731" y="1610397"/>
            <a:ext cx="5366368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）功能：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存储程序与数据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 Box 66"/>
          <p:cNvSpPr txBox="1">
            <a:spLocks noChangeArrowheads="1"/>
          </p:cNvSpPr>
          <p:nvPr/>
        </p:nvSpPr>
        <p:spPr bwMode="auto">
          <a:xfrm>
            <a:off x="2619548" y="5126259"/>
            <a:ext cx="3168650" cy="52322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辅存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3081768" y="4065177"/>
            <a:ext cx="2030412" cy="523220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主存</a:t>
            </a:r>
          </a:p>
        </p:txBody>
      </p:sp>
      <p:sp>
        <p:nvSpPr>
          <p:cNvPr id="20" name="Text Box 69"/>
          <p:cNvSpPr txBox="1">
            <a:spLocks noChangeArrowheads="1"/>
          </p:cNvSpPr>
          <p:nvPr/>
        </p:nvSpPr>
        <p:spPr bwMode="auto">
          <a:xfrm>
            <a:off x="3438204" y="2408617"/>
            <a:ext cx="1368425" cy="55327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CPU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Line 71"/>
          <p:cNvSpPr>
            <a:spLocks noChangeShapeType="1"/>
          </p:cNvSpPr>
          <p:nvPr/>
        </p:nvSpPr>
        <p:spPr bwMode="auto">
          <a:xfrm>
            <a:off x="4197346" y="4592398"/>
            <a:ext cx="0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71"/>
          <p:cNvSpPr>
            <a:spLocks noChangeShapeType="1"/>
          </p:cNvSpPr>
          <p:nvPr/>
        </p:nvSpPr>
        <p:spPr bwMode="auto">
          <a:xfrm>
            <a:off x="4148542" y="2977743"/>
            <a:ext cx="10013" cy="108743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69"/>
          <p:cNvSpPr txBox="1">
            <a:spLocks noChangeArrowheads="1"/>
          </p:cNvSpPr>
          <p:nvPr/>
        </p:nvSpPr>
        <p:spPr bwMode="auto">
          <a:xfrm>
            <a:off x="4311707" y="3207802"/>
            <a:ext cx="692407" cy="38339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Line 71"/>
          <p:cNvSpPr>
            <a:spLocks noChangeShapeType="1"/>
          </p:cNvSpPr>
          <p:nvPr/>
        </p:nvSpPr>
        <p:spPr bwMode="auto">
          <a:xfrm flipH="1">
            <a:off x="4640926" y="2956183"/>
            <a:ext cx="2538" cy="2516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71"/>
          <p:cNvSpPr>
            <a:spLocks noChangeShapeType="1"/>
          </p:cNvSpPr>
          <p:nvPr/>
        </p:nvSpPr>
        <p:spPr bwMode="auto">
          <a:xfrm flipH="1">
            <a:off x="4640926" y="3583441"/>
            <a:ext cx="2538" cy="46588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69"/>
          <p:cNvSpPr txBox="1">
            <a:spLocks noChangeArrowheads="1"/>
          </p:cNvSpPr>
          <p:nvPr/>
        </p:nvSpPr>
        <p:spPr bwMode="auto">
          <a:xfrm>
            <a:off x="4203642" y="2681022"/>
            <a:ext cx="453358" cy="271027"/>
          </a:xfrm>
          <a:prstGeom prst="rect">
            <a:avLst/>
          </a:prstGeom>
          <a:noFill/>
          <a:ln w="12700" cap="sq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Reg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86AB16D5-DF7B-42D6-AD32-B37EBC51C4FC}"/>
              </a:ext>
            </a:extLst>
          </p:cNvPr>
          <p:cNvSpPr txBox="1"/>
          <p:nvPr/>
        </p:nvSpPr>
        <p:spPr>
          <a:xfrm>
            <a:off x="3418258" y="5617687"/>
            <a:ext cx="1786898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分层结构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线形标注 1(带强调线) 2"/>
          <p:cNvSpPr/>
          <p:nvPr/>
        </p:nvSpPr>
        <p:spPr>
          <a:xfrm>
            <a:off x="6613227" y="2112640"/>
            <a:ext cx="1245802" cy="591954"/>
          </a:xfrm>
          <a:prstGeom prst="accentCallout1">
            <a:avLst>
              <a:gd name="adj1" fmla="val 18750"/>
              <a:gd name="adj2" fmla="val -8333"/>
              <a:gd name="adj3" fmla="val 135264"/>
              <a:gd name="adj4" fmla="val -1517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寄存器组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线形标注 1(带强调线) 34"/>
          <p:cNvSpPr/>
          <p:nvPr/>
        </p:nvSpPr>
        <p:spPr>
          <a:xfrm>
            <a:off x="6948507" y="3226484"/>
            <a:ext cx="1245802" cy="591954"/>
          </a:xfrm>
          <a:prstGeom prst="accentCallout1">
            <a:avLst>
              <a:gd name="adj1" fmla="val 18750"/>
              <a:gd name="adj2" fmla="val -8333"/>
              <a:gd name="adj3" fmla="val 56402"/>
              <a:gd name="adj4" fmla="val -14945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高速缓存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7" grpId="0" animBg="1"/>
      <p:bldP spid="18" grpId="0" animBg="1"/>
      <p:bldP spid="20" grpId="0" animBg="1"/>
      <p:bldP spid="23" grpId="0" animBg="1"/>
      <p:bldP spid="27" grpId="0" animBg="1"/>
      <p:bldP spid="29" grpId="0"/>
      <p:bldP spid="3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-1083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66" name="Group 2">
            <a:extLst>
              <a:ext uri="{FF2B5EF4-FFF2-40B4-BE49-F238E27FC236}">
                <a16:creationId xmlns:a16="http://schemas.microsoft.com/office/drawing/2014/main" id="{94B0F35F-88A7-45CC-929B-D401C1D82CBD}"/>
              </a:ext>
            </a:extLst>
          </p:cNvPr>
          <p:cNvGrpSpPr>
            <a:grpSpLocks/>
          </p:cNvGrpSpPr>
          <p:nvPr/>
        </p:nvGrpSpPr>
        <p:grpSpPr bwMode="auto">
          <a:xfrm>
            <a:off x="864883" y="1622050"/>
            <a:ext cx="7391342" cy="2534850"/>
            <a:chOff x="271" y="1104"/>
            <a:chExt cx="5489" cy="1860"/>
          </a:xfrm>
        </p:grpSpPr>
        <p:sp>
          <p:nvSpPr>
            <p:cNvPr id="67" name="Rectangle 3">
              <a:extLst>
                <a:ext uri="{FF2B5EF4-FFF2-40B4-BE49-F238E27FC236}">
                  <a16:creationId xmlns:a16="http://schemas.microsoft.com/office/drawing/2014/main" id="{E32B4636-ED06-47DA-9ED5-FD89DBFA0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248"/>
              <a:ext cx="1104" cy="1152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4">
              <a:extLst>
                <a:ext uri="{FF2B5EF4-FFF2-40B4-BE49-F238E27FC236}">
                  <a16:creationId xmlns:a16="http://schemas.microsoft.com/office/drawing/2014/main" id="{2B7256EF-783F-466B-AC51-978D8F980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104"/>
              <a:ext cx="384" cy="1632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9D9C1B20-1D84-4760-9382-E53C61C06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04"/>
              <a:ext cx="384" cy="1632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Rectangle 6">
              <a:extLst>
                <a:ext uri="{FF2B5EF4-FFF2-40B4-BE49-F238E27FC236}">
                  <a16:creationId xmlns:a16="http://schemas.microsoft.com/office/drawing/2014/main" id="{DE6771C3-2A06-4E33-B4D7-BC4B1542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104"/>
              <a:ext cx="384" cy="1632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1" name="Rectangle 7">
              <a:extLst>
                <a:ext uri="{FF2B5EF4-FFF2-40B4-BE49-F238E27FC236}">
                  <a16:creationId xmlns:a16="http://schemas.microsoft.com/office/drawing/2014/main" id="{26597E33-BFFA-4AD0-A07C-84641861F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1104"/>
              <a:ext cx="384" cy="1632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F626C39-C216-4892-A671-D94B78F5D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580"/>
              <a:ext cx="1392" cy="384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CED06369-D2A0-4B31-8681-1B2B7A7BC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584"/>
              <a:ext cx="9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存储体</a:t>
              </a:r>
            </a:p>
          </p:txBody>
        </p:sp>
        <p:sp>
          <p:nvSpPr>
            <p:cNvPr id="74" name="Text Box 10">
              <a:extLst>
                <a:ext uri="{FF2B5EF4-FFF2-40B4-BE49-F238E27FC236}">
                  <a16:creationId xmlns:a16="http://schemas.microsoft.com/office/drawing/2014/main" id="{CF228370-DDA3-416A-800F-0D0B30DB5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" y="1344"/>
              <a:ext cx="349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地址寄存器</a:t>
              </a:r>
            </a:p>
          </p:txBody>
        </p:sp>
        <p:sp>
          <p:nvSpPr>
            <p:cNvPr id="75" name="Text Box 11">
              <a:extLst>
                <a:ext uri="{FF2B5EF4-FFF2-40B4-BE49-F238E27FC236}">
                  <a16:creationId xmlns:a16="http://schemas.microsoft.com/office/drawing/2014/main" id="{F3423A63-4B09-4CFF-AE8B-1895904E0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8" y="1488"/>
              <a:ext cx="411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地址译码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6" name="Text Box 12">
              <a:extLst>
                <a:ext uri="{FF2B5EF4-FFF2-40B4-BE49-F238E27FC236}">
                  <a16:creationId xmlns:a16="http://schemas.microsoft.com/office/drawing/2014/main" id="{C1C135F0-3831-4D74-9A3C-54ED399C4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4" y="1440"/>
              <a:ext cx="349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读/写线路</a:t>
              </a:r>
            </a:p>
          </p:txBody>
        </p:sp>
        <p:sp>
          <p:nvSpPr>
            <p:cNvPr id="77" name="Text Box 13">
              <a:extLst>
                <a:ext uri="{FF2B5EF4-FFF2-40B4-BE49-F238E27FC236}">
                  <a16:creationId xmlns:a16="http://schemas.microsoft.com/office/drawing/2014/main" id="{CED64F29-1F9A-4688-B7E1-D6E8F330F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8" y="1392"/>
              <a:ext cx="349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数据寄存器</a:t>
              </a:r>
            </a:p>
          </p:txBody>
        </p:sp>
        <p:sp>
          <p:nvSpPr>
            <p:cNvPr id="78" name="Text Box 14">
              <a:extLst>
                <a:ext uri="{FF2B5EF4-FFF2-40B4-BE49-F238E27FC236}">
                  <a16:creationId xmlns:a16="http://schemas.microsoft.com/office/drawing/2014/main" id="{93ECB395-F471-4256-B050-DD9AB2D0C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8" y="2616"/>
              <a:ext cx="1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控制线路</a:t>
              </a:r>
            </a:p>
          </p:txBody>
        </p:sp>
        <p:sp>
          <p:nvSpPr>
            <p:cNvPr id="79" name="Line 15">
              <a:extLst>
                <a:ext uri="{FF2B5EF4-FFF2-40B4-BE49-F238E27FC236}">
                  <a16:creationId xmlns:a16="http://schemas.microsoft.com/office/drawing/2014/main" id="{7384CD8C-2448-4B67-B762-0A66963F2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3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9C6B4799-9172-4505-BD50-731058B75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448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1" name="Line 17">
              <a:extLst>
                <a:ext uri="{FF2B5EF4-FFF2-40B4-BE49-F238E27FC236}">
                  <a16:creationId xmlns:a16="http://schemas.microsoft.com/office/drawing/2014/main" id="{0A221CBB-8F05-499C-99AF-E93CF0C83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2" name="Line 18">
              <a:extLst>
                <a:ext uri="{FF2B5EF4-FFF2-40B4-BE49-F238E27FC236}">
                  <a16:creationId xmlns:a16="http://schemas.microsoft.com/office/drawing/2014/main" id="{4D497705-767C-46D1-96A6-FEB31C50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3" name="Line 19">
              <a:extLst>
                <a:ext uri="{FF2B5EF4-FFF2-40B4-BE49-F238E27FC236}">
                  <a16:creationId xmlns:a16="http://schemas.microsoft.com/office/drawing/2014/main" id="{B552318C-C993-4381-A7E7-EC5FC5D98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87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4" name="Text Box 20">
              <a:extLst>
                <a:ext uri="{FF2B5EF4-FFF2-40B4-BE49-F238E27FC236}">
                  <a16:creationId xmlns:a16="http://schemas.microsoft.com/office/drawing/2014/main" id="{434F5BF1-C11B-4A4E-A926-34A8B217E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" y="1488"/>
              <a:ext cx="411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………</a:t>
              </a:r>
            </a:p>
          </p:txBody>
        </p:sp>
        <p:sp>
          <p:nvSpPr>
            <p:cNvPr id="85" name="Text Box 21">
              <a:extLst>
                <a:ext uri="{FF2B5EF4-FFF2-40B4-BE49-F238E27FC236}">
                  <a16:creationId xmlns:a16="http://schemas.microsoft.com/office/drawing/2014/main" id="{F8ADBE0B-FD10-43CA-A0C0-A9EC20F52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1488"/>
              <a:ext cx="411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………</a:t>
              </a:r>
            </a:p>
          </p:txBody>
        </p:sp>
        <p:sp>
          <p:nvSpPr>
            <p:cNvPr id="86" name="Line 22">
              <a:extLst>
                <a:ext uri="{FF2B5EF4-FFF2-40B4-BE49-F238E27FC236}">
                  <a16:creationId xmlns:a16="http://schemas.microsoft.com/office/drawing/2014/main" id="{EC466F03-0956-45B6-AFF5-30A7B0647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920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7" name="Line 23">
              <a:extLst>
                <a:ext uri="{FF2B5EF4-FFF2-40B4-BE49-F238E27FC236}">
                  <a16:creationId xmlns:a16="http://schemas.microsoft.com/office/drawing/2014/main" id="{BDA063D7-FFAE-40AB-B5B8-3E60BA363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92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8" name="Line 24">
              <a:extLst>
                <a:ext uri="{FF2B5EF4-FFF2-40B4-BE49-F238E27FC236}">
                  <a16:creationId xmlns:a16="http://schemas.microsoft.com/office/drawing/2014/main" id="{9A34FD3B-EBD6-48CA-B10B-758436952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192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11" name="Text Box 26">
            <a:extLst>
              <a:ext uri="{FF2B5EF4-FFF2-40B4-BE49-F238E27FC236}">
                <a16:creationId xmlns:a16="http://schemas.microsoft.com/office/drawing/2014/main" id="{478510BD-78FB-4031-81CA-AD565537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74" y="4297529"/>
            <a:ext cx="43288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存储体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: 存放信息的实体</a:t>
            </a:r>
          </a:p>
        </p:txBody>
      </p:sp>
      <p:sp>
        <p:nvSpPr>
          <p:cNvPr id="113" name="Text Box 27">
            <a:extLst>
              <a:ext uri="{FF2B5EF4-FFF2-40B4-BE49-F238E27FC236}">
                <a16:creationId xmlns:a16="http://schemas.microsoft.com/office/drawing/2014/main" id="{8314CB0B-90A9-4573-981B-4CC65A5B8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10" y="4809199"/>
            <a:ext cx="71405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寻址系统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：对地址码译码，选择存储单元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E7C1FE04-92C9-4491-9773-AE511C3176DB}"/>
              </a:ext>
            </a:extLst>
          </p:cNvPr>
          <p:cNvSpPr txBox="1"/>
          <p:nvPr/>
        </p:nvSpPr>
        <p:spPr>
          <a:xfrm>
            <a:off x="476041" y="794647"/>
            <a:ext cx="5231740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）组成（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主存储器为例）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Text Box 27">
            <a:extLst>
              <a:ext uri="{FF2B5EF4-FFF2-40B4-BE49-F238E27FC236}">
                <a16:creationId xmlns:a16="http://schemas.microsoft.com/office/drawing/2014/main" id="{8314CB0B-90A9-4573-981B-4CC65A5B8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897" y="5350582"/>
            <a:ext cx="71641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控制线路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：产生读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写时序，控制读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写操作</a:t>
            </a:r>
          </a:p>
        </p:txBody>
      </p:sp>
      <p:sp>
        <p:nvSpPr>
          <p:cNvPr id="40" name="Text Box 26">
            <a:extLst>
              <a:ext uri="{FF2B5EF4-FFF2-40B4-BE49-F238E27FC236}">
                <a16:creationId xmlns:a16="http://schemas.microsoft.com/office/drawing/2014/main" id="{478510BD-78FB-4031-81CA-AD565537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86" y="5890454"/>
            <a:ext cx="69871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读</a:t>
            </a: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线路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 读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写数据通道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" name="直接箭头连接符 2"/>
          <p:cNvCxnSpPr>
            <a:stCxn id="72" idx="0"/>
            <a:endCxn id="67" idx="2"/>
          </p:cNvCxnSpPr>
          <p:nvPr/>
        </p:nvCxnSpPr>
        <p:spPr>
          <a:xfrm flipV="1">
            <a:off x="4604317" y="3388268"/>
            <a:ext cx="1" cy="245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3" grpId="0"/>
      <p:bldP spid="39" grpId="0"/>
      <p:bldP spid="4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325492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输出设备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16328"/>
            <a:ext cx="32629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1">
            <a:extLst>
              <a:ext uri="{FF2B5EF4-FFF2-40B4-BE49-F238E27FC236}">
                <a16:creationId xmlns:a16="http://schemas.microsoft.com/office/drawing/2014/main" id="{760FA929-67B7-453B-BFDD-A74EB507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37" y="5263433"/>
            <a:ext cx="7881154" cy="12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功能：外部信息与计算机中数据表示之间的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转换，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提供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人机交互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5" name="Picture 2" descr="http://www.e-works.net.cn/articles/articleimage/20154/130723257467857228_ne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717189"/>
            <a:ext cx="6974740" cy="360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1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-1083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83DB83E0-91B5-445B-A6B8-0E9804287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444" y="2218325"/>
            <a:ext cx="731940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为基础的结构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通道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的结构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采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IOP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输入输出处理机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的结构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02276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硬件系统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592262"/>
            <a:ext cx="44965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24"/>
          <p:cNvSpPr>
            <a:spLocks/>
          </p:cNvSpPr>
          <p:nvPr/>
        </p:nvSpPr>
        <p:spPr bwMode="auto">
          <a:xfrm>
            <a:off x="914034" y="2506413"/>
            <a:ext cx="325437" cy="1919288"/>
          </a:xfrm>
          <a:prstGeom prst="leftBrace">
            <a:avLst>
              <a:gd name="adj1" fmla="val 6099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429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02276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总线为基础的系统结构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592262"/>
            <a:ext cx="44965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1">
            <a:extLst>
              <a:ext uri="{FF2B5EF4-FFF2-40B4-BE49-F238E27FC236}">
                <a16:creationId xmlns:a16="http://schemas.microsoft.com/office/drawing/2014/main" id="{760FA929-67B7-453B-BFDD-A74EB507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6" y="1740551"/>
            <a:ext cx="8240439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：能为多个部件分时共享的一组信息传送线路及相应的控制逻辑。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Line 3">
            <a:extLst>
              <a:ext uri="{FF2B5EF4-FFF2-40B4-BE49-F238E27FC236}">
                <a16:creationId xmlns:a16="http://schemas.microsoft.com/office/drawing/2014/main" id="{FDB8C12E-4074-4F78-AD2E-9AA7CA07F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728958"/>
            <a:ext cx="5029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Line 4">
            <a:extLst>
              <a:ext uri="{FF2B5EF4-FFF2-40B4-BE49-F238E27FC236}">
                <a16:creationId xmlns:a16="http://schemas.microsoft.com/office/drawing/2014/main" id="{12EDDCD2-9548-4555-973F-2D31CE792A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728958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Line 5">
            <a:extLst>
              <a:ext uri="{FF2B5EF4-FFF2-40B4-BE49-F238E27FC236}">
                <a16:creationId xmlns:a16="http://schemas.microsoft.com/office/drawing/2014/main" id="{9D7B6250-BD31-4D98-B86D-ABC35135B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728958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Line 6">
            <a:extLst>
              <a:ext uri="{FF2B5EF4-FFF2-40B4-BE49-F238E27FC236}">
                <a16:creationId xmlns:a16="http://schemas.microsoft.com/office/drawing/2014/main" id="{B2B02DD6-5611-4A8C-8C04-4F11E46AA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728958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Text Box 7">
            <a:extLst>
              <a:ext uri="{FF2B5EF4-FFF2-40B4-BE49-F238E27FC236}">
                <a16:creationId xmlns:a16="http://schemas.microsoft.com/office/drawing/2014/main" id="{2816CC74-E60A-4652-8B12-183183490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3158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总  线</a:t>
            </a:r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A733EB60-A8DB-47C2-BC5C-76516EB56B12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414760"/>
            <a:ext cx="3505200" cy="1595438"/>
            <a:chOff x="1584" y="3216"/>
            <a:chExt cx="2208" cy="1005"/>
          </a:xfrm>
        </p:grpSpPr>
        <p:sp>
          <p:nvSpPr>
            <p:cNvPr id="43" name="Rectangle 11">
              <a:extLst>
                <a:ext uri="{FF2B5EF4-FFF2-40B4-BE49-F238E27FC236}">
                  <a16:creationId xmlns:a16="http://schemas.microsoft.com/office/drawing/2014/main" id="{899D7590-C0A9-4F8B-9025-0F76F27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216"/>
              <a:ext cx="384" cy="864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308707C0-C885-41F3-AD72-CB7BB87D6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216"/>
              <a:ext cx="384" cy="864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AABAC8B3-F4BC-4242-A539-C5D4E1DFC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216"/>
              <a:ext cx="384" cy="864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Text Box 14">
              <a:extLst>
                <a:ext uri="{FF2B5EF4-FFF2-40B4-BE49-F238E27FC236}">
                  <a16:creationId xmlns:a16="http://schemas.microsoft.com/office/drawing/2014/main" id="{80FBB6D5-A85A-4ECD-AD9D-C492D7322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7" y="3357"/>
              <a:ext cx="349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部件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Text Box 15">
              <a:extLst>
                <a:ext uri="{FF2B5EF4-FFF2-40B4-BE49-F238E27FC236}">
                  <a16:creationId xmlns:a16="http://schemas.microsoft.com/office/drawing/2014/main" id="{C966D7EA-8ADF-43FF-A934-8830DAAFB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1" y="3354"/>
              <a:ext cx="349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部件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Text Box 16">
              <a:extLst>
                <a:ext uri="{FF2B5EF4-FFF2-40B4-BE49-F238E27FC236}">
                  <a16:creationId xmlns:a16="http://schemas.microsoft.com/office/drawing/2014/main" id="{4984F8F8-0953-4F04-9B2D-EE588C1E4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3" y="3352"/>
              <a:ext cx="349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部件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3AA63C4-484F-4DFF-A26F-7B97B91C3B3B}"/>
              </a:ext>
            </a:extLst>
          </p:cNvPr>
          <p:cNvSpPr/>
          <p:nvPr/>
        </p:nvSpPr>
        <p:spPr>
          <a:xfrm>
            <a:off x="3689101" y="188190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分时</a:t>
            </a:r>
            <a:endParaRPr lang="zh-CN" altLang="en-US" sz="2800" dirty="0">
              <a:solidFill>
                <a:srgbClr val="ED7D3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8CEA741-75B8-4CA7-A05F-FB167F53ED16}"/>
              </a:ext>
            </a:extLst>
          </p:cNvPr>
          <p:cNvSpPr/>
          <p:nvPr/>
        </p:nvSpPr>
        <p:spPr>
          <a:xfrm>
            <a:off x="4401270" y="188214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共享</a:t>
            </a:r>
            <a:endParaRPr lang="zh-CN" altLang="en-US" sz="2800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41" grpId="0" build="p" advAuto="0"/>
      <p:bldP spid="3" grpId="0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02276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总线为基础的系统结构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1"/>
            <a:ext cx="44965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11">
            <a:extLst>
              <a:ext uri="{FF2B5EF4-FFF2-40B4-BE49-F238E27FC236}">
                <a16:creationId xmlns:a16="http://schemas.microsoft.com/office/drawing/2014/main" id="{DC13EDF0-F65F-440A-846D-E1FC64F7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6" y="1740551"/>
            <a:ext cx="484953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单总线结构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6B3AAB7F-5FE9-4D1E-94A3-F97E0B759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581400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5D89CF27-A94B-4C1B-8C23-97AD2E4F2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581400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91E186A4-D2D8-46C3-A87A-82EB67178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724400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BD11C083-3659-43F1-A0BB-AF92E1E1A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581400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A10DEB3B-6A68-46C1-AF7D-2E770352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581400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2C353EB7-F26A-446C-9296-FD52655F3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724400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Line 9">
            <a:extLst>
              <a:ext uri="{FF2B5EF4-FFF2-40B4-BE49-F238E27FC236}">
                <a16:creationId xmlns:a16="http://schemas.microsoft.com/office/drawing/2014/main" id="{1EDBAE56-CEDD-4F85-91A7-9E495D66E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3124200"/>
            <a:ext cx="7543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5" name="Line 10">
            <a:extLst>
              <a:ext uri="{FF2B5EF4-FFF2-40B4-BE49-F238E27FC236}">
                <a16:creationId xmlns:a16="http://schemas.microsoft.com/office/drawing/2014/main" id="{6AF79A23-D74D-4788-A047-C1B41B77F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124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Line 11">
            <a:extLst>
              <a:ext uri="{FF2B5EF4-FFF2-40B4-BE49-F238E27FC236}">
                <a16:creationId xmlns:a16="http://schemas.microsoft.com/office/drawing/2014/main" id="{C7A45C50-EF2B-4990-B01D-75AD32E388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267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Line 12">
            <a:extLst>
              <a:ext uri="{FF2B5EF4-FFF2-40B4-BE49-F238E27FC236}">
                <a16:creationId xmlns:a16="http://schemas.microsoft.com/office/drawing/2014/main" id="{A418A3C5-A5FE-4FCA-9299-E1A0157F0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24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Line 13">
            <a:extLst>
              <a:ext uri="{FF2B5EF4-FFF2-40B4-BE49-F238E27FC236}">
                <a16:creationId xmlns:a16="http://schemas.microsoft.com/office/drawing/2014/main" id="{5621A8DB-8478-4EED-AF26-36A0719A1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4267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Line 14">
            <a:extLst>
              <a:ext uri="{FF2B5EF4-FFF2-40B4-BE49-F238E27FC236}">
                <a16:creationId xmlns:a16="http://schemas.microsoft.com/office/drawing/2014/main" id="{66B0488A-5433-411F-AC80-FEED5614E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962400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Line 15">
            <a:extLst>
              <a:ext uri="{FF2B5EF4-FFF2-40B4-BE49-F238E27FC236}">
                <a16:creationId xmlns:a16="http://schemas.microsoft.com/office/drawing/2014/main" id="{255032AC-78BC-4E68-87F7-4031D8AA4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5105400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" name="Text Box 16">
            <a:extLst>
              <a:ext uri="{FF2B5EF4-FFF2-40B4-BE49-F238E27FC236}">
                <a16:creationId xmlns:a16="http://schemas.microsoft.com/office/drawing/2014/main" id="{44E3E57B-1344-4C29-9D74-E7A986B44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760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</a:p>
        </p:txBody>
      </p:sp>
      <p:sp>
        <p:nvSpPr>
          <p:cNvPr id="62" name="Text Box 17">
            <a:extLst>
              <a:ext uri="{FF2B5EF4-FFF2-40B4-BE49-F238E27FC236}">
                <a16:creationId xmlns:a16="http://schemas.microsoft.com/office/drawing/2014/main" id="{769500FF-6E55-44D7-8578-6998DD39C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65760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</a:p>
        </p:txBody>
      </p:sp>
      <p:sp>
        <p:nvSpPr>
          <p:cNvPr id="63" name="Text Box 18">
            <a:extLst>
              <a:ext uri="{FF2B5EF4-FFF2-40B4-BE49-F238E27FC236}">
                <a16:creationId xmlns:a16="http://schemas.microsoft.com/office/drawing/2014/main" id="{E663288C-DB9A-45D5-AE7E-9B9571694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657600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</a:p>
        </p:txBody>
      </p:sp>
      <p:sp>
        <p:nvSpPr>
          <p:cNvPr id="64" name="Text Box 19">
            <a:extLst>
              <a:ext uri="{FF2B5EF4-FFF2-40B4-BE49-F238E27FC236}">
                <a16:creationId xmlns:a16="http://schemas.microsoft.com/office/drawing/2014/main" id="{7BBBA51F-4EAF-4B5C-BAF6-8EC0C4302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6576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</a:p>
        </p:txBody>
      </p:sp>
      <p:sp>
        <p:nvSpPr>
          <p:cNvPr id="65" name="Text Box 20">
            <a:extLst>
              <a:ext uri="{FF2B5EF4-FFF2-40B4-BE49-F238E27FC236}">
                <a16:creationId xmlns:a16="http://schemas.microsoft.com/office/drawing/2014/main" id="{AAE2BEE2-4E0B-4230-9721-AC828C4A0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800600"/>
            <a:ext cx="121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sp>
        <p:nvSpPr>
          <p:cNvPr id="66" name="Text Box 21">
            <a:extLst>
              <a:ext uri="{FF2B5EF4-FFF2-40B4-BE49-F238E27FC236}">
                <a16:creationId xmlns:a16="http://schemas.microsoft.com/office/drawing/2014/main" id="{8C0B9721-8D4C-4CD4-9718-26834DB92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80060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A6CF1920-4610-4C44-95F5-FB73C06B9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505671"/>
            <a:ext cx="327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系 统 总 线</a:t>
            </a:r>
          </a:p>
        </p:txBody>
      </p:sp>
      <p:sp>
        <p:nvSpPr>
          <p:cNvPr id="68" name="Line 23">
            <a:extLst>
              <a:ext uri="{FF2B5EF4-FFF2-40B4-BE49-F238E27FC236}">
                <a16:creationId xmlns:a16="http://schemas.microsoft.com/office/drawing/2014/main" id="{9A272211-34B2-48B9-87FC-B4B226AE5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3124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9" name="Line 24">
            <a:extLst>
              <a:ext uri="{FF2B5EF4-FFF2-40B4-BE49-F238E27FC236}">
                <a16:creationId xmlns:a16="http://schemas.microsoft.com/office/drawing/2014/main" id="{72794444-6373-4F35-87CD-38B17EC0F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1242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27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 build="p"/>
      <p:bldP spid="68" grpId="0" animBg="1"/>
      <p:bldP spid="6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02276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总线为基础的系统结构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1"/>
            <a:ext cx="44965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">
            <a:extLst>
              <a:ext uri="{FF2B5EF4-FFF2-40B4-BE49-F238E27FC236}">
                <a16:creationId xmlns:a16="http://schemas.microsoft.com/office/drawing/2014/main" id="{758DC475-4BD9-446F-B32F-71848CBE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74" y="2920388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DF098801-223B-475D-ADC7-8ADED8A2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74" y="4825388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C43AB35D-99B2-467D-8214-87092BAE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174" y="4825388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DA8AF368-1078-4957-ABFF-6995E6C33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174" y="3682388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F5B63A3-37E8-4262-9F93-21CC99C68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974" y="3682388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0FD5802E-4542-4729-A5BA-681881C79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974" y="4825388"/>
            <a:ext cx="1219200" cy="6858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Line 9">
            <a:extLst>
              <a:ext uri="{FF2B5EF4-FFF2-40B4-BE49-F238E27FC236}">
                <a16:creationId xmlns:a16="http://schemas.microsoft.com/office/drawing/2014/main" id="{D42E69D6-E27A-4826-B710-4DD5B673C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1374" y="3225188"/>
            <a:ext cx="4953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Line 10">
            <a:extLst>
              <a:ext uri="{FF2B5EF4-FFF2-40B4-BE49-F238E27FC236}">
                <a16:creationId xmlns:a16="http://schemas.microsoft.com/office/drawing/2014/main" id="{49C3EA5E-EF59-4E6C-8AD3-7C4675DED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1774" y="3606188"/>
            <a:ext cx="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Line 11">
            <a:extLst>
              <a:ext uri="{FF2B5EF4-FFF2-40B4-BE49-F238E27FC236}">
                <a16:creationId xmlns:a16="http://schemas.microsoft.com/office/drawing/2014/main" id="{5792E9C1-02B9-4EBF-A487-DDCEE1DF09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6774" y="322518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Line 12">
            <a:extLst>
              <a:ext uri="{FF2B5EF4-FFF2-40B4-BE49-F238E27FC236}">
                <a16:creationId xmlns:a16="http://schemas.microsoft.com/office/drawing/2014/main" id="{F2919837-9A8E-458B-BA25-85E4DFEA0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6774" y="436818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Line 13">
            <a:extLst>
              <a:ext uri="{FF2B5EF4-FFF2-40B4-BE49-F238E27FC236}">
                <a16:creationId xmlns:a16="http://schemas.microsoft.com/office/drawing/2014/main" id="{0E21460B-CBD5-4CC1-B1FA-449A9B3E3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7574" y="322518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Line 14">
            <a:extLst>
              <a:ext uri="{FF2B5EF4-FFF2-40B4-BE49-F238E27FC236}">
                <a16:creationId xmlns:a16="http://schemas.microsoft.com/office/drawing/2014/main" id="{66FAE723-5831-4FF2-A57A-CDD6B8C9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7574" y="436818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9" name="Line 15">
            <a:extLst>
              <a:ext uri="{FF2B5EF4-FFF2-40B4-BE49-F238E27FC236}">
                <a16:creationId xmlns:a16="http://schemas.microsoft.com/office/drawing/2014/main" id="{52FB2FE9-712A-4FFF-86E2-455A5E0BA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174" y="4063388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0" name="Line 16">
            <a:extLst>
              <a:ext uri="{FF2B5EF4-FFF2-40B4-BE49-F238E27FC236}">
                <a16:creationId xmlns:a16="http://schemas.microsoft.com/office/drawing/2014/main" id="{495022AA-0636-4771-B139-DF4D9A9D46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174" y="5206388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Text Box 17">
            <a:extLst>
              <a:ext uri="{FF2B5EF4-FFF2-40B4-BE49-F238E27FC236}">
                <a16:creationId xmlns:a16="http://schemas.microsoft.com/office/drawing/2014/main" id="{5700E016-516A-4D2D-BF4F-6C7491FAC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774" y="299658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</a:p>
        </p:txBody>
      </p:sp>
      <p:sp>
        <p:nvSpPr>
          <p:cNvPr id="82" name="Text Box 18">
            <a:extLst>
              <a:ext uri="{FF2B5EF4-FFF2-40B4-BE49-F238E27FC236}">
                <a16:creationId xmlns:a16="http://schemas.microsoft.com/office/drawing/2014/main" id="{7D813C1F-1FBB-4DF1-A380-720441AF1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174" y="490158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</a:p>
        </p:txBody>
      </p:sp>
      <p:sp>
        <p:nvSpPr>
          <p:cNvPr id="83" name="Text Box 19">
            <a:extLst>
              <a:ext uri="{FF2B5EF4-FFF2-40B4-BE49-F238E27FC236}">
                <a16:creationId xmlns:a16="http://schemas.microsoft.com/office/drawing/2014/main" id="{543DA1D3-4342-4C7B-9631-EF472B409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574" y="3758588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</a:p>
        </p:txBody>
      </p:sp>
      <p:sp>
        <p:nvSpPr>
          <p:cNvPr id="84" name="Text Box 20">
            <a:extLst>
              <a:ext uri="{FF2B5EF4-FFF2-40B4-BE49-F238E27FC236}">
                <a16:creationId xmlns:a16="http://schemas.microsoft.com/office/drawing/2014/main" id="{CE503020-274D-41C9-A3DF-B55D5D904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374" y="3758588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</a:p>
        </p:txBody>
      </p:sp>
      <p:sp>
        <p:nvSpPr>
          <p:cNvPr id="85" name="Text Box 21">
            <a:extLst>
              <a:ext uri="{FF2B5EF4-FFF2-40B4-BE49-F238E27FC236}">
                <a16:creationId xmlns:a16="http://schemas.microsoft.com/office/drawing/2014/main" id="{CB868371-F85B-431C-AD4F-C14B99AC6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774" y="490158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sp>
        <p:nvSpPr>
          <p:cNvPr id="86" name="Text Box 22">
            <a:extLst>
              <a:ext uri="{FF2B5EF4-FFF2-40B4-BE49-F238E27FC236}">
                <a16:creationId xmlns:a16="http://schemas.microsoft.com/office/drawing/2014/main" id="{AB2EC290-8EEE-4E2C-AA83-DA36205A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374" y="4901588"/>
            <a:ext cx="121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sp>
        <p:nvSpPr>
          <p:cNvPr id="87" name="Text Box 23">
            <a:extLst>
              <a:ext uri="{FF2B5EF4-FFF2-40B4-BE49-F238E27FC236}">
                <a16:creationId xmlns:a16="http://schemas.microsoft.com/office/drawing/2014/main" id="{E02DEAC1-27D5-47E7-B891-B04F3A2A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174" y="2615588"/>
            <a:ext cx="2362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总线</a:t>
            </a:r>
          </a:p>
        </p:txBody>
      </p:sp>
      <p:sp>
        <p:nvSpPr>
          <p:cNvPr id="88" name="Text Box 24">
            <a:extLst>
              <a:ext uri="{FF2B5EF4-FFF2-40B4-BE49-F238E27FC236}">
                <a16:creationId xmlns:a16="http://schemas.microsoft.com/office/drawing/2014/main" id="{8E96654F-0346-4547-ADE7-D0EB896CE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74" y="3987188"/>
            <a:ext cx="1447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总线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9" name="Text Box 11">
            <a:extLst>
              <a:ext uri="{FF2B5EF4-FFF2-40B4-BE49-F238E27FC236}">
                <a16:creationId xmlns:a16="http://schemas.microsoft.com/office/drawing/2014/main" id="{DC13EDF0-F65F-440A-846D-E1FC64F7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6" y="1740551"/>
            <a:ext cx="61664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为中心的双总线结构</a:t>
            </a:r>
          </a:p>
        </p:txBody>
      </p:sp>
    </p:spTree>
    <p:extLst>
      <p:ext uri="{BB962C8B-B14F-4D97-AF65-F5344CB8AC3E}">
        <p14:creationId xmlns:p14="http://schemas.microsoft.com/office/powerpoint/2010/main" val="12738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81" grpId="0" build="p" advAuto="0"/>
      <p:bldP spid="82" grpId="0" build="p" advAuto="0"/>
      <p:bldP spid="83" grpId="0" build="p" advAuto="0"/>
      <p:bldP spid="84" grpId="0" build="p" advAuto="0"/>
      <p:bldP spid="85" grpId="0" build="p" advAuto="0"/>
      <p:bldP spid="86" grpId="0" build="p" advAuto="0"/>
      <p:bldP spid="87" grpId="0" build="p"/>
      <p:bldP spid="88" grpId="0"/>
      <p:bldP spid="8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02276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总线为基础的系统结构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1"/>
            <a:ext cx="44965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11">
            <a:extLst>
              <a:ext uri="{FF2B5EF4-FFF2-40B4-BE49-F238E27FC236}">
                <a16:creationId xmlns:a16="http://schemas.microsoft.com/office/drawing/2014/main" id="{DC13EDF0-F65F-440A-846D-E1FC64F7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6" y="1740551"/>
            <a:ext cx="484953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）以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为中心的双总线结构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95BFA9-8049-49CC-AD33-EE9C938427CF}"/>
              </a:ext>
            </a:extLst>
          </p:cNvPr>
          <p:cNvGrpSpPr/>
          <p:nvPr/>
        </p:nvGrpSpPr>
        <p:grpSpPr>
          <a:xfrm>
            <a:off x="533400" y="2505671"/>
            <a:ext cx="7543800" cy="2918967"/>
            <a:chOff x="533400" y="2505671"/>
            <a:chExt cx="7543800" cy="2918967"/>
          </a:xfrm>
        </p:grpSpPr>
        <p:sp>
          <p:nvSpPr>
            <p:cNvPr id="83" name="Rectangle 3">
              <a:extLst>
                <a:ext uri="{FF2B5EF4-FFF2-40B4-BE49-F238E27FC236}">
                  <a16:creationId xmlns:a16="http://schemas.microsoft.com/office/drawing/2014/main" id="{486F82C2-090E-47DD-A6EE-DBB378014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4" name="Rectangle 4">
              <a:extLst>
                <a:ext uri="{FF2B5EF4-FFF2-40B4-BE49-F238E27FC236}">
                  <a16:creationId xmlns:a16="http://schemas.microsoft.com/office/drawing/2014/main" id="{08F6E098-6C0E-4AD9-88B0-2E608F0C0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059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5" name="Rectangle 5">
              <a:extLst>
                <a:ext uri="{FF2B5EF4-FFF2-40B4-BE49-F238E27FC236}">
                  <a16:creationId xmlns:a16="http://schemas.microsoft.com/office/drawing/2014/main" id="{A516AF84-27DC-4678-8B07-22411445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072" y="473883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6" name="Rectangle 6">
              <a:extLst>
                <a:ext uri="{FF2B5EF4-FFF2-40B4-BE49-F238E27FC236}">
                  <a16:creationId xmlns:a16="http://schemas.microsoft.com/office/drawing/2014/main" id="{0E955EBA-487F-4401-B24F-D8C50E74C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072" y="359583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7" name="Rectangle 7">
              <a:extLst>
                <a:ext uri="{FF2B5EF4-FFF2-40B4-BE49-F238E27FC236}">
                  <a16:creationId xmlns:a16="http://schemas.microsoft.com/office/drawing/2014/main" id="{85AD647F-15F9-4A30-8DB1-F4099EBAC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8" name="Rectangle 8">
              <a:extLst>
                <a:ext uri="{FF2B5EF4-FFF2-40B4-BE49-F238E27FC236}">
                  <a16:creationId xmlns:a16="http://schemas.microsoft.com/office/drawing/2014/main" id="{15241E1C-4CE8-4D5B-A535-E98EA80F7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724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0" name="Line 9">
              <a:extLst>
                <a:ext uri="{FF2B5EF4-FFF2-40B4-BE49-F238E27FC236}">
                  <a16:creationId xmlns:a16="http://schemas.microsoft.com/office/drawing/2014/main" id="{94A1C000-1A57-4256-AE9E-2C0D5DDE63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" y="3124200"/>
              <a:ext cx="7543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1" name="Line 10">
              <a:extLst>
                <a:ext uri="{FF2B5EF4-FFF2-40B4-BE49-F238E27FC236}">
                  <a16:creationId xmlns:a16="http://schemas.microsoft.com/office/drawing/2014/main" id="{E6036BCE-3398-4FE0-8149-9DBAF1648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1672" y="3138638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2" name="Line 11">
              <a:extLst>
                <a:ext uri="{FF2B5EF4-FFF2-40B4-BE49-F238E27FC236}">
                  <a16:creationId xmlns:a16="http://schemas.microsoft.com/office/drawing/2014/main" id="{0A929165-ADA1-4EA6-A8A2-3403A0A2C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1672" y="4281638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3" name="Line 12">
              <a:extLst>
                <a:ext uri="{FF2B5EF4-FFF2-40B4-BE49-F238E27FC236}">
                  <a16:creationId xmlns:a16="http://schemas.microsoft.com/office/drawing/2014/main" id="{86B40C89-84ED-4E78-8296-4DD939A2A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4" name="Line 13">
              <a:extLst>
                <a:ext uri="{FF2B5EF4-FFF2-40B4-BE49-F238E27FC236}">
                  <a16:creationId xmlns:a16="http://schemas.microsoft.com/office/drawing/2014/main" id="{3F7AD07E-B8FB-4AB8-BCBB-5E7257EAF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4267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5" name="Line 14">
              <a:extLst>
                <a:ext uri="{FF2B5EF4-FFF2-40B4-BE49-F238E27FC236}">
                  <a16:creationId xmlns:a16="http://schemas.microsoft.com/office/drawing/2014/main" id="{7DA95AF0-7A48-4B27-ADE4-8B2B969ED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9507" y="396240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6" name="Line 15">
              <a:extLst>
                <a:ext uri="{FF2B5EF4-FFF2-40B4-BE49-F238E27FC236}">
                  <a16:creationId xmlns:a16="http://schemas.microsoft.com/office/drawing/2014/main" id="{FF8F8009-075B-4512-82A5-254D2065E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8382" y="510540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7" name="Text Box 16">
              <a:extLst>
                <a:ext uri="{FF2B5EF4-FFF2-40B4-BE49-F238E27FC236}">
                  <a16:creationId xmlns:a16="http://schemas.microsoft.com/office/drawing/2014/main" id="{0A6669A4-2DFC-4C0F-9552-C98587756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657600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98" name="Text Box 17">
              <a:extLst>
                <a:ext uri="{FF2B5EF4-FFF2-40B4-BE49-F238E27FC236}">
                  <a16:creationId xmlns:a16="http://schemas.microsoft.com/office/drawing/2014/main" id="{EB2DB1F8-9E0A-4A40-AEC9-B3689DF01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5554" y="3657600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M</a:t>
              </a:r>
              <a:endPara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9" name="Text Box 18">
              <a:extLst>
                <a:ext uri="{FF2B5EF4-FFF2-40B4-BE49-F238E27FC236}">
                  <a16:creationId xmlns:a16="http://schemas.microsoft.com/office/drawing/2014/main" id="{7960C907-DB78-460A-B5A8-E5A278CD43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472" y="3672038"/>
              <a:ext cx="1447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100" name="Text Box 19">
              <a:extLst>
                <a:ext uri="{FF2B5EF4-FFF2-40B4-BE49-F238E27FC236}">
                  <a16:creationId xmlns:a16="http://schemas.microsoft.com/office/drawing/2014/main" id="{E5833092-B447-436C-B878-51D49264E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657600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101" name="Text Box 20">
              <a:extLst>
                <a:ext uri="{FF2B5EF4-FFF2-40B4-BE49-F238E27FC236}">
                  <a16:creationId xmlns:a16="http://schemas.microsoft.com/office/drawing/2014/main" id="{FCAAC4B7-E2A4-47E6-A097-05EBA2E7E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472" y="4815038"/>
              <a:ext cx="1219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</a:p>
          </p:txBody>
        </p:sp>
        <p:sp>
          <p:nvSpPr>
            <p:cNvPr id="102" name="Text Box 21">
              <a:extLst>
                <a:ext uri="{FF2B5EF4-FFF2-40B4-BE49-F238E27FC236}">
                  <a16:creationId xmlns:a16="http://schemas.microsoft.com/office/drawing/2014/main" id="{DEB7ED91-754D-4C19-AD15-9FBE83CC4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800600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</a:p>
          </p:txBody>
        </p:sp>
        <p:sp>
          <p:nvSpPr>
            <p:cNvPr id="103" name="Text Box 22">
              <a:extLst>
                <a:ext uri="{FF2B5EF4-FFF2-40B4-BE49-F238E27FC236}">
                  <a16:creationId xmlns:a16="http://schemas.microsoft.com/office/drawing/2014/main" id="{732E18F6-BEB5-4FE5-BC0E-E7269A966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2505671"/>
              <a:ext cx="3276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系 统 总 线</a:t>
              </a:r>
            </a:p>
          </p:txBody>
        </p:sp>
        <p:sp>
          <p:nvSpPr>
            <p:cNvPr id="104" name="Line 23">
              <a:extLst>
                <a:ext uri="{FF2B5EF4-FFF2-40B4-BE49-F238E27FC236}">
                  <a16:creationId xmlns:a16="http://schemas.microsoft.com/office/drawing/2014/main" id="{F2DCF3D9-FD4F-48E6-85CB-FEDECA6E8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659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5" name="Line 24">
              <a:extLst>
                <a:ext uri="{FF2B5EF4-FFF2-40B4-BE49-F238E27FC236}">
                  <a16:creationId xmlns:a16="http://schemas.microsoft.com/office/drawing/2014/main" id="{D4C84390-581A-4C3A-BCBD-239B0A194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6" name="Line 25">
            <a:extLst>
              <a:ext uri="{FF2B5EF4-FFF2-40B4-BE49-F238E27FC236}">
                <a16:creationId xmlns:a16="http://schemas.microsoft.com/office/drawing/2014/main" id="{8EB1A901-B485-491B-9A85-C3240618E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3878101"/>
            <a:ext cx="631258" cy="8099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7" name="Text Box 26">
            <a:extLst>
              <a:ext uri="{FF2B5EF4-FFF2-40B4-BE49-F238E27FC236}">
                <a16:creationId xmlns:a16="http://schemas.microsoft.com/office/drawing/2014/main" id="{8E5EB4BF-800A-4AC6-A6A7-44C0931CE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495800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总线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8" name="Line 27">
            <a:extLst>
              <a:ext uri="{FF2B5EF4-FFF2-40B4-BE49-F238E27FC236}">
                <a16:creationId xmlns:a16="http://schemas.microsoft.com/office/drawing/2014/main" id="{706B9F86-2F18-4082-88D6-CCF851CE3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0241" y="4028974"/>
            <a:ext cx="228600" cy="5334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9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uiExpand="1" build="p"/>
      <p:bldP spid="10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02276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总线为基础的系统结构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1"/>
            <a:ext cx="44965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11">
            <a:extLst>
              <a:ext uri="{FF2B5EF4-FFF2-40B4-BE49-F238E27FC236}">
                <a16:creationId xmlns:a16="http://schemas.microsoft.com/office/drawing/2014/main" id="{DC13EDF0-F65F-440A-846D-E1FC64F7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6" y="1740551"/>
            <a:ext cx="484953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）多级总线结构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0C9FE1B3-5A62-464B-BD6B-B0C1C3DE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78" y="3600451"/>
            <a:ext cx="1219200" cy="614065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0B3962CA-4B4A-49F3-B2C1-FD2EB36F5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78" y="367665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</a:p>
        </p:txBody>
      </p:sp>
      <p:sp>
        <p:nvSpPr>
          <p:cNvPr id="42" name="Line 5">
            <a:extLst>
              <a:ext uri="{FF2B5EF4-FFF2-40B4-BE49-F238E27FC236}">
                <a16:creationId xmlns:a16="http://schemas.microsoft.com/office/drawing/2014/main" id="{3DDFE385-0E69-4114-ACE9-8082D711D5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578" y="3905251"/>
            <a:ext cx="5486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A96B0285-1275-46FA-814A-6B6ADC50D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578" y="2905455"/>
            <a:ext cx="1219200" cy="542596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Text Box 7">
            <a:extLst>
              <a:ext uri="{FF2B5EF4-FFF2-40B4-BE49-F238E27FC236}">
                <a16:creationId xmlns:a16="http://schemas.microsoft.com/office/drawing/2014/main" id="{9F378FFD-F952-4F81-9377-DC4F7429F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431" y="2968885"/>
            <a:ext cx="91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RAM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E73DA457-5C44-48E2-B37C-6B7264BDD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978" y="2905453"/>
            <a:ext cx="1219200" cy="542597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C122F37B-5D4B-4C17-A6A1-5B4342EEB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590" y="2941161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ROM</a:t>
            </a: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B64830EF-B0CC-45A2-ABE2-4ED237961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166" y="2899837"/>
            <a:ext cx="1475010" cy="548213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9CE72A77-F564-4936-9A83-6ADC65E7C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178" y="2925000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公共接口</a:t>
            </a:r>
          </a:p>
        </p:txBody>
      </p:sp>
      <p:sp>
        <p:nvSpPr>
          <p:cNvPr id="49" name="Line 12">
            <a:extLst>
              <a:ext uri="{FF2B5EF4-FFF2-40B4-BE49-F238E27FC236}">
                <a16:creationId xmlns:a16="http://schemas.microsoft.com/office/drawing/2014/main" id="{32459F57-9AB4-4215-A000-5F493D8D4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2178" y="344805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Line 13">
            <a:extLst>
              <a:ext uri="{FF2B5EF4-FFF2-40B4-BE49-F238E27FC236}">
                <a16:creationId xmlns:a16="http://schemas.microsoft.com/office/drawing/2014/main" id="{D0EAA8B7-9066-422B-A699-4867B1BA9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578" y="344805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Line 14">
            <a:extLst>
              <a:ext uri="{FF2B5EF4-FFF2-40B4-BE49-F238E27FC236}">
                <a16:creationId xmlns:a16="http://schemas.microsoft.com/office/drawing/2014/main" id="{D08A2443-27A1-4A79-A6F1-BC4EA361C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4978" y="344805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Line 15">
            <a:extLst>
              <a:ext uri="{FF2B5EF4-FFF2-40B4-BE49-F238E27FC236}">
                <a16:creationId xmlns:a16="http://schemas.microsoft.com/office/drawing/2014/main" id="{E2EBBA6A-906F-437F-BD08-9720FDFC3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578" y="3905251"/>
            <a:ext cx="0" cy="34398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76C7F3C2-08FC-401D-B240-EB88645B6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378" y="4249234"/>
            <a:ext cx="2590800" cy="589877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Text Box 17">
            <a:extLst>
              <a:ext uri="{FF2B5EF4-FFF2-40B4-BE49-F238E27FC236}">
                <a16:creationId xmlns:a16="http://schemas.microsoft.com/office/drawing/2014/main" id="{4D65E4E7-B789-428D-B33D-0F25985DB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778" y="4298488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总线控制逻辑</a:t>
            </a:r>
          </a:p>
        </p:txBody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BE89F9C8-DCF8-46AD-AB35-D1F04DA32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578" y="4847944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Line 19">
            <a:extLst>
              <a:ext uri="{FF2B5EF4-FFF2-40B4-BE49-F238E27FC236}">
                <a16:creationId xmlns:a16="http://schemas.microsoft.com/office/drawing/2014/main" id="{8FA7FE92-0F5E-4566-B229-7872B21ED1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7778" y="5305144"/>
            <a:ext cx="533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Line 20">
            <a:extLst>
              <a:ext uri="{FF2B5EF4-FFF2-40B4-BE49-F238E27FC236}">
                <a16:creationId xmlns:a16="http://schemas.microsoft.com/office/drawing/2014/main" id="{542A96DE-B987-4DE1-8EC8-AA12422CFA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66976" y="5305144"/>
            <a:ext cx="2" cy="34398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Line 21">
            <a:extLst>
              <a:ext uri="{FF2B5EF4-FFF2-40B4-BE49-F238E27FC236}">
                <a16:creationId xmlns:a16="http://schemas.microsoft.com/office/drawing/2014/main" id="{74CF4AEE-E650-4A97-AFED-A648DA189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578" y="5305144"/>
            <a:ext cx="0" cy="34398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Rectangle 22">
            <a:extLst>
              <a:ext uri="{FF2B5EF4-FFF2-40B4-BE49-F238E27FC236}">
                <a16:creationId xmlns:a16="http://schemas.microsoft.com/office/drawing/2014/main" id="{FE341E0A-506C-4383-92C9-4BA15641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778" y="5649127"/>
            <a:ext cx="1676400" cy="533288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F3092924-AE8F-4744-A489-F11474888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276" y="5662101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扩展板</a:t>
            </a:r>
          </a:p>
        </p:txBody>
      </p:sp>
      <p:sp>
        <p:nvSpPr>
          <p:cNvPr id="61" name="Rectangle 24">
            <a:extLst>
              <a:ext uri="{FF2B5EF4-FFF2-40B4-BE49-F238E27FC236}">
                <a16:creationId xmlns:a16="http://schemas.microsoft.com/office/drawing/2014/main" id="{D80FCA58-B7EB-4CDD-808C-6E79D412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778" y="5649127"/>
            <a:ext cx="1600200" cy="533286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Text Box 25">
            <a:extLst>
              <a:ext uri="{FF2B5EF4-FFF2-40B4-BE49-F238E27FC236}">
                <a16:creationId xmlns:a16="http://schemas.microsoft.com/office/drawing/2014/main" id="{81CE87C3-F4B7-43BE-8E9A-F55458B52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9807" y="5687288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接口板</a:t>
            </a:r>
          </a:p>
        </p:txBody>
      </p:sp>
      <p:sp>
        <p:nvSpPr>
          <p:cNvPr id="63" name="Line 26">
            <a:extLst>
              <a:ext uri="{FF2B5EF4-FFF2-40B4-BE49-F238E27FC236}">
                <a16:creationId xmlns:a16="http://schemas.microsoft.com/office/drawing/2014/main" id="{62EDCFC1-E7EF-4D6D-B2EC-BDA0BD61C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9778" y="5953927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" name="Text Box 27">
            <a:extLst>
              <a:ext uri="{FF2B5EF4-FFF2-40B4-BE49-F238E27FC236}">
                <a16:creationId xmlns:a16="http://schemas.microsoft.com/office/drawing/2014/main" id="{696E41B0-55F5-40A9-BFF3-4413F79B6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916" y="3600451"/>
            <a:ext cx="151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局部总线</a:t>
            </a:r>
          </a:p>
        </p:txBody>
      </p:sp>
      <p:sp>
        <p:nvSpPr>
          <p:cNvPr id="65" name="Text Box 28">
            <a:extLst>
              <a:ext uri="{FF2B5EF4-FFF2-40B4-BE49-F238E27FC236}">
                <a16:creationId xmlns:a16="http://schemas.microsoft.com/office/drawing/2014/main" id="{91B1BE12-C8A1-4354-AF1D-3FCE84E89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350" y="5015469"/>
            <a:ext cx="1477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系统总线</a:t>
            </a:r>
          </a:p>
        </p:txBody>
      </p:sp>
      <p:sp>
        <p:nvSpPr>
          <p:cNvPr id="66" name="Line 30">
            <a:extLst>
              <a:ext uri="{FF2B5EF4-FFF2-40B4-BE49-F238E27FC236}">
                <a16:creationId xmlns:a16="http://schemas.microsoft.com/office/drawing/2014/main" id="{CA9A5DE2-EADB-473A-A630-D0B2AD405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778" y="2607682"/>
            <a:ext cx="70104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7" name="Line 31">
            <a:extLst>
              <a:ext uri="{FF2B5EF4-FFF2-40B4-BE49-F238E27FC236}">
                <a16:creationId xmlns:a16="http://schemas.microsoft.com/office/drawing/2014/main" id="{BBF48D0F-600F-48E9-92B3-7C9B07661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4175" y="2607682"/>
            <a:ext cx="2" cy="2468862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Line 32">
            <a:extLst>
              <a:ext uri="{FF2B5EF4-FFF2-40B4-BE49-F238E27FC236}">
                <a16:creationId xmlns:a16="http://schemas.microsoft.com/office/drawing/2014/main" id="{A7F7CDF0-574A-4D3C-9131-5E77F41E55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778" y="5076544"/>
            <a:ext cx="70104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CB49B4D4-26AC-48EE-B403-71C31AF32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976" y="2607682"/>
            <a:ext cx="0" cy="2453262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3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uiExpand="1" build="p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/>
      <p:bldP spid="66" grpId="0" animBg="1"/>
      <p:bldP spid="67" grpId="0" animBg="1"/>
      <p:bldP spid="68" grpId="0" animBg="1"/>
      <p:bldP spid="6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5872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44948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采用通道的结构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2"/>
            <a:ext cx="536851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14"/>
          <p:cNvSpPr txBox="1">
            <a:spLocks noChangeArrowheads="1"/>
          </p:cNvSpPr>
          <p:nvPr/>
        </p:nvSpPr>
        <p:spPr bwMode="auto">
          <a:xfrm>
            <a:off x="1390650" y="5654777"/>
            <a:ext cx="1169988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</a:t>
            </a:r>
            <a:endParaRPr lang="en-US" altLang="zh-CN" sz="2000" b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3411681" y="1995012"/>
            <a:ext cx="83612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250FF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主存</a:t>
            </a:r>
            <a:endParaRPr lang="zh-CN" altLang="en-US" sz="2000" b="1" dirty="0">
              <a:solidFill>
                <a:srgbClr val="250FF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2030413" y="3273584"/>
            <a:ext cx="1371600" cy="400110"/>
          </a:xfrm>
          <a:prstGeom prst="rect">
            <a:avLst/>
          </a:prstGeom>
          <a:solidFill>
            <a:srgbClr val="FEF4F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rgbClr val="EE18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通道</a:t>
            </a: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5535613" y="3273584"/>
            <a:ext cx="1371600" cy="400110"/>
          </a:xfrm>
          <a:prstGeom prst="rect">
            <a:avLst/>
          </a:prstGeom>
          <a:solidFill>
            <a:srgbClr val="FEF4F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rgbClr val="EE18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通道</a:t>
            </a: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1420813" y="4178402"/>
            <a:ext cx="289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Line 27"/>
          <p:cNvSpPr>
            <a:spLocks noChangeShapeType="1"/>
          </p:cNvSpPr>
          <p:nvPr/>
        </p:nvSpPr>
        <p:spPr bwMode="auto">
          <a:xfrm>
            <a:off x="5002213" y="4178402"/>
            <a:ext cx="289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2762250" y="3645002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>
            <a:off x="2030413" y="4178402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>
            <a:off x="3683000" y="4178402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" name="Line 33"/>
          <p:cNvSpPr>
            <a:spLocks noChangeShapeType="1"/>
          </p:cNvSpPr>
          <p:nvPr/>
        </p:nvSpPr>
        <p:spPr bwMode="auto">
          <a:xfrm>
            <a:off x="6221413" y="3645002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" name="Line 34"/>
          <p:cNvSpPr>
            <a:spLocks noChangeShapeType="1"/>
          </p:cNvSpPr>
          <p:nvPr/>
        </p:nvSpPr>
        <p:spPr bwMode="auto">
          <a:xfrm>
            <a:off x="5764213" y="4178402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" name="Line 35"/>
          <p:cNvSpPr>
            <a:spLocks noChangeShapeType="1"/>
          </p:cNvSpPr>
          <p:nvPr/>
        </p:nvSpPr>
        <p:spPr bwMode="auto">
          <a:xfrm>
            <a:off x="7299325" y="4178402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9" name="Text Box 18"/>
          <p:cNvSpPr txBox="1">
            <a:spLocks noChangeArrowheads="1"/>
          </p:cNvSpPr>
          <p:nvPr/>
        </p:nvSpPr>
        <p:spPr bwMode="auto">
          <a:xfrm>
            <a:off x="7314131" y="3769694"/>
            <a:ext cx="13509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</a:p>
        </p:txBody>
      </p:sp>
      <p:sp>
        <p:nvSpPr>
          <p:cNvPr id="112" name="Text Box 14"/>
          <p:cNvSpPr txBox="1">
            <a:spLocks noChangeArrowheads="1"/>
          </p:cNvSpPr>
          <p:nvPr/>
        </p:nvSpPr>
        <p:spPr bwMode="auto">
          <a:xfrm>
            <a:off x="1317625" y="4711802"/>
            <a:ext cx="1341438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控制器</a:t>
            </a:r>
            <a:endParaRPr lang="en-US" altLang="zh-CN" sz="2000" b="1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3" name="Text Box 14"/>
          <p:cNvSpPr txBox="1">
            <a:spLocks noChangeArrowheads="1"/>
          </p:cNvSpPr>
          <p:nvPr/>
        </p:nvSpPr>
        <p:spPr bwMode="auto">
          <a:xfrm>
            <a:off x="3065463" y="4711802"/>
            <a:ext cx="1341437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控制器</a:t>
            </a:r>
            <a:endParaRPr lang="en-US" altLang="zh-CN" sz="2000" b="1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4" name="Text Box 14"/>
          <p:cNvSpPr txBox="1">
            <a:spLocks noChangeArrowheads="1"/>
          </p:cNvSpPr>
          <p:nvPr/>
        </p:nvSpPr>
        <p:spPr bwMode="auto">
          <a:xfrm>
            <a:off x="5046663" y="4713390"/>
            <a:ext cx="1341437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控制器</a:t>
            </a:r>
            <a:endParaRPr lang="en-US" altLang="zh-CN" sz="2000" b="1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auto">
          <a:xfrm>
            <a:off x="6708775" y="4711802"/>
            <a:ext cx="1341438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控制器</a:t>
            </a:r>
            <a:endParaRPr lang="en-US" altLang="zh-CN" sz="2000" b="1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6" name="Line 31"/>
          <p:cNvSpPr>
            <a:spLocks noChangeShapeType="1"/>
          </p:cNvSpPr>
          <p:nvPr/>
        </p:nvSpPr>
        <p:spPr bwMode="auto">
          <a:xfrm>
            <a:off x="2049463" y="5142015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7" name="Line 32"/>
          <p:cNvSpPr>
            <a:spLocks noChangeShapeType="1"/>
          </p:cNvSpPr>
          <p:nvPr/>
        </p:nvSpPr>
        <p:spPr bwMode="auto">
          <a:xfrm>
            <a:off x="3702050" y="5142015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8" name="Line 34"/>
          <p:cNvSpPr>
            <a:spLocks noChangeShapeType="1"/>
          </p:cNvSpPr>
          <p:nvPr/>
        </p:nvSpPr>
        <p:spPr bwMode="auto">
          <a:xfrm>
            <a:off x="5783263" y="5142015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9" name="Line 35"/>
          <p:cNvSpPr>
            <a:spLocks noChangeShapeType="1"/>
          </p:cNvSpPr>
          <p:nvPr/>
        </p:nvSpPr>
        <p:spPr bwMode="auto">
          <a:xfrm>
            <a:off x="7318375" y="5142015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0" name="Text Box 14"/>
          <p:cNvSpPr txBox="1">
            <a:spLocks noChangeArrowheads="1"/>
          </p:cNvSpPr>
          <p:nvPr/>
        </p:nvSpPr>
        <p:spPr bwMode="auto">
          <a:xfrm>
            <a:off x="3092450" y="5659540"/>
            <a:ext cx="1169988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</a:t>
            </a:r>
            <a:endParaRPr lang="en-US" altLang="zh-CN" sz="2000" b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1" name="Text Box 14"/>
          <p:cNvSpPr txBox="1">
            <a:spLocks noChangeArrowheads="1"/>
          </p:cNvSpPr>
          <p:nvPr/>
        </p:nvSpPr>
        <p:spPr bwMode="auto">
          <a:xfrm>
            <a:off x="5097463" y="5675415"/>
            <a:ext cx="1169987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</a:t>
            </a:r>
            <a:endParaRPr lang="en-US" altLang="zh-CN" sz="2000" b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2" name="Text Box 14"/>
          <p:cNvSpPr txBox="1">
            <a:spLocks noChangeArrowheads="1"/>
          </p:cNvSpPr>
          <p:nvPr/>
        </p:nvSpPr>
        <p:spPr bwMode="auto">
          <a:xfrm>
            <a:off x="6799263" y="5680177"/>
            <a:ext cx="1169987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</a:t>
            </a:r>
            <a:endParaRPr lang="en-US" altLang="zh-CN" sz="2000" b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3" name="Line 25"/>
          <p:cNvSpPr>
            <a:spLocks noChangeShapeType="1"/>
          </p:cNvSpPr>
          <p:nvPr/>
        </p:nvSpPr>
        <p:spPr bwMode="auto">
          <a:xfrm>
            <a:off x="2522538" y="2878758"/>
            <a:ext cx="38830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4" name="Line 32"/>
          <p:cNvSpPr>
            <a:spLocks noChangeShapeType="1"/>
          </p:cNvSpPr>
          <p:nvPr/>
        </p:nvSpPr>
        <p:spPr bwMode="auto">
          <a:xfrm>
            <a:off x="3829741" y="2487772"/>
            <a:ext cx="0" cy="414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5" name="Line 32"/>
          <p:cNvSpPr>
            <a:spLocks noChangeShapeType="1"/>
          </p:cNvSpPr>
          <p:nvPr/>
        </p:nvSpPr>
        <p:spPr bwMode="auto">
          <a:xfrm>
            <a:off x="2740025" y="2857659"/>
            <a:ext cx="0" cy="415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6" name="Line 32"/>
          <p:cNvSpPr>
            <a:spLocks noChangeShapeType="1"/>
          </p:cNvSpPr>
          <p:nvPr/>
        </p:nvSpPr>
        <p:spPr bwMode="auto">
          <a:xfrm>
            <a:off x="6180138" y="2878297"/>
            <a:ext cx="0" cy="414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7" name="Text Box 18"/>
          <p:cNvSpPr txBox="1">
            <a:spLocks noChangeArrowheads="1"/>
          </p:cNvSpPr>
          <p:nvPr/>
        </p:nvSpPr>
        <p:spPr bwMode="auto">
          <a:xfrm>
            <a:off x="829136" y="3762477"/>
            <a:ext cx="13509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</a:p>
        </p:txBody>
      </p:sp>
      <p:sp>
        <p:nvSpPr>
          <p:cNvPr id="128" name="Text Box 22"/>
          <p:cNvSpPr txBox="1">
            <a:spLocks noChangeArrowheads="1"/>
          </p:cNvSpPr>
          <p:nvPr/>
        </p:nvSpPr>
        <p:spPr bwMode="auto">
          <a:xfrm>
            <a:off x="4802679" y="1997787"/>
            <a:ext cx="83612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dirty="0" smtClean="0">
                <a:solidFill>
                  <a:srgbClr val="250FF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endParaRPr lang="zh-CN" altLang="en-US" sz="2000" b="1" dirty="0">
              <a:solidFill>
                <a:srgbClr val="250FF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92087" y="1794672"/>
            <a:ext cx="2694908" cy="6931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Text Box 18"/>
          <p:cNvSpPr txBox="1">
            <a:spLocks noChangeArrowheads="1"/>
          </p:cNvSpPr>
          <p:nvPr/>
        </p:nvSpPr>
        <p:spPr bwMode="auto">
          <a:xfrm>
            <a:off x="5858393" y="1738907"/>
            <a:ext cx="816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主机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endCxn id="128" idx="1"/>
          </p:cNvCxnSpPr>
          <p:nvPr/>
        </p:nvCxnSpPr>
        <p:spPr>
          <a:xfrm>
            <a:off x="4262438" y="2195067"/>
            <a:ext cx="540241" cy="27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Line 32"/>
          <p:cNvSpPr>
            <a:spLocks noChangeShapeType="1"/>
          </p:cNvSpPr>
          <p:nvPr/>
        </p:nvSpPr>
        <p:spPr bwMode="auto">
          <a:xfrm>
            <a:off x="5262458" y="2463960"/>
            <a:ext cx="0" cy="414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4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69" grpId="0"/>
      <p:bldP spid="112" grpId="0" animBg="1"/>
      <p:bldP spid="113" grpId="0" animBg="1"/>
      <p:bldP spid="114" grpId="0" animBg="1"/>
      <p:bldP spid="115" grpId="0" animBg="1"/>
      <p:bldP spid="120" grpId="0" animBg="1"/>
      <p:bldP spid="121" grpId="0" animBg="1"/>
      <p:bldP spid="122" grpId="0" animBg="1"/>
      <p:bldP spid="127" grpId="0"/>
      <p:bldP spid="128" grpId="0" animBg="1"/>
      <p:bldP spid="2" grpId="0" animBg="1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114052" y="858907"/>
            <a:ext cx="7725411" cy="7155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计算机中的信息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分两大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类：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1252104" y="1823336"/>
            <a:ext cx="56557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数据信息：计算机加工处理的对象</a:t>
            </a:r>
            <a:endParaRPr kumimoji="0" lang="zh-CN" altLang="en-US" sz="2800" dirty="0">
              <a:solidFill>
                <a:schemeClr val="folHlin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52103" y="3876299"/>
            <a:ext cx="56557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控制信息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：用于控制计算机的工作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3351964" y="5084538"/>
            <a:ext cx="43539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控制命令</a:t>
            </a:r>
            <a:r>
              <a:rPr kumimoji="0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微命令序列</a:t>
            </a:r>
            <a:r>
              <a:rPr kumimoji="0"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800" dirty="0">
              <a:solidFill>
                <a:schemeClr val="folHlin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351965" y="4498193"/>
            <a:ext cx="19432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指令序列</a:t>
            </a:r>
            <a:endParaRPr kumimoji="0" lang="zh-CN" altLang="en-US" sz="2800" dirty="0">
              <a:solidFill>
                <a:schemeClr val="folHlin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3340791" y="3057849"/>
            <a:ext cx="3226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非数值型数据</a:t>
            </a:r>
            <a:endParaRPr kumimoji="0" lang="zh-CN" altLang="en-US" sz="2800" dirty="0">
              <a:solidFill>
                <a:schemeClr val="folHlin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3340791" y="2471504"/>
            <a:ext cx="21701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型</a:t>
            </a: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endParaRPr kumimoji="0" lang="zh-CN" altLang="en-US" sz="2800" dirty="0">
              <a:solidFill>
                <a:schemeClr val="folHlin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AutoShape 35"/>
          <p:cNvSpPr>
            <a:spLocks/>
          </p:cNvSpPr>
          <p:nvPr/>
        </p:nvSpPr>
        <p:spPr bwMode="auto">
          <a:xfrm>
            <a:off x="3102583" y="2711633"/>
            <a:ext cx="230272" cy="630238"/>
          </a:xfrm>
          <a:prstGeom prst="leftBrace">
            <a:avLst>
              <a:gd name="adj1" fmla="val 3227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/>
          </a:p>
        </p:txBody>
      </p:sp>
      <p:sp>
        <p:nvSpPr>
          <p:cNvPr id="33" name="AutoShape 35"/>
          <p:cNvSpPr>
            <a:spLocks/>
          </p:cNvSpPr>
          <p:nvPr/>
        </p:nvSpPr>
        <p:spPr bwMode="auto">
          <a:xfrm>
            <a:off x="3095687" y="4798129"/>
            <a:ext cx="230272" cy="630238"/>
          </a:xfrm>
          <a:prstGeom prst="leftBrace">
            <a:avLst>
              <a:gd name="adj1" fmla="val 3227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9714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utoUpdateAnimBg="0"/>
      <p:bldP spid="19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一、硬件系统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7126D00-F816-4D88-9EAE-D560BEE296E7}"/>
              </a:ext>
            </a:extLst>
          </p:cNvPr>
          <p:cNvSpPr txBox="1"/>
          <p:nvPr/>
        </p:nvSpPr>
        <p:spPr>
          <a:xfrm>
            <a:off x="437513" y="1037210"/>
            <a:ext cx="5449481" cy="5663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3)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IOP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cxnSp>
        <p:nvCxnSpPr>
          <p:cNvPr id="34" name="MH_Other_5">
            <a:extLst>
              <a:ext uri="{FF2B5EF4-FFF2-40B4-BE49-F238E27FC236}">
                <a16:creationId xmlns:a16="http://schemas.microsoft.com/office/drawing/2014/main" id="{0DF9603A-6C4A-4FC8-9F58-4194FD69731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18481" y="1693332"/>
            <a:ext cx="536851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Line 15">
            <a:extLst>
              <a:ext uri="{FF2B5EF4-FFF2-40B4-BE49-F238E27FC236}">
                <a16:creationId xmlns:a16="http://schemas.microsoft.com/office/drawing/2014/main" id="{591104BC-84D9-4D84-A0DA-45AC70EBE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43" y="2672096"/>
            <a:ext cx="7086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3" name="Rectangle 16">
            <a:extLst>
              <a:ext uri="{FF2B5EF4-FFF2-40B4-BE49-F238E27FC236}">
                <a16:creationId xmlns:a16="http://schemas.microsoft.com/office/drawing/2014/main" id="{907019DF-FAE3-46D8-BCE9-89F719F4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3" y="2924642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4" name="Rectangle 17">
            <a:extLst>
              <a:ext uri="{FF2B5EF4-FFF2-40B4-BE49-F238E27FC236}">
                <a16:creationId xmlns:a16="http://schemas.microsoft.com/office/drawing/2014/main" id="{B4AA2DA6-B513-46F2-A5C3-21D39DD8C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543" y="2924642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" name="Rectangle 18">
            <a:extLst>
              <a:ext uri="{FF2B5EF4-FFF2-40B4-BE49-F238E27FC236}">
                <a16:creationId xmlns:a16="http://schemas.microsoft.com/office/drawing/2014/main" id="{AF25FFD3-F126-4EC5-AEF9-C8C9D69A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343" y="2924642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6" name="Rectangle 19">
            <a:extLst>
              <a:ext uri="{FF2B5EF4-FFF2-40B4-BE49-F238E27FC236}">
                <a16:creationId xmlns:a16="http://schemas.microsoft.com/office/drawing/2014/main" id="{F3A92842-73D9-4BBF-8ABC-C7B660236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543" y="2924642"/>
            <a:ext cx="990600" cy="533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IOP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7" name="Rectangle 20">
            <a:extLst>
              <a:ext uri="{FF2B5EF4-FFF2-40B4-BE49-F238E27FC236}">
                <a16:creationId xmlns:a16="http://schemas.microsoft.com/office/drawing/2014/main" id="{2CFCD9B2-B757-49E1-B3FB-188AA2AFD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343" y="3769376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FEF1FA18-50BA-4113-845B-60A00F24A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143" y="3700796"/>
            <a:ext cx="2667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614006E6-4D6A-4686-A007-C2D0B2958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543" y="3963820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EB546EC2-7373-4E70-A982-6CF7C48B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943" y="3963820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04D85F04-CF10-44CD-837B-6ED2D1343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943" y="4748537"/>
            <a:ext cx="990600" cy="533400"/>
          </a:xfrm>
          <a:prstGeom prst="rect">
            <a:avLst/>
          </a:prstGeom>
          <a:solidFill>
            <a:srgbClr val="FDFBFB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3" name="Text Box 25">
            <a:extLst>
              <a:ext uri="{FF2B5EF4-FFF2-40B4-BE49-F238E27FC236}">
                <a16:creationId xmlns:a16="http://schemas.microsoft.com/office/drawing/2014/main" id="{B6A5F980-E1B6-4700-AC14-395AD295E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43" y="296051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</a:p>
        </p:txBody>
      </p:sp>
      <p:sp>
        <p:nvSpPr>
          <p:cNvPr id="94" name="Text Box 26">
            <a:extLst>
              <a:ext uri="{FF2B5EF4-FFF2-40B4-BE49-F238E27FC236}">
                <a16:creationId xmlns:a16="http://schemas.microsoft.com/office/drawing/2014/main" id="{9389684D-A9FD-49DE-948B-3BF2DD29F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343" y="2960510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</a:p>
        </p:txBody>
      </p:sp>
      <p:sp>
        <p:nvSpPr>
          <p:cNvPr id="95" name="Text Box 27">
            <a:extLst>
              <a:ext uri="{FF2B5EF4-FFF2-40B4-BE49-F238E27FC236}">
                <a16:creationId xmlns:a16="http://schemas.microsoft.com/office/drawing/2014/main" id="{B613682F-231C-4A41-8687-99EDC6704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543" y="296051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</a:p>
        </p:txBody>
      </p:sp>
      <p:sp>
        <p:nvSpPr>
          <p:cNvPr id="96" name="Text Box 28">
            <a:extLst>
              <a:ext uri="{FF2B5EF4-FFF2-40B4-BE49-F238E27FC236}">
                <a16:creationId xmlns:a16="http://schemas.microsoft.com/office/drawing/2014/main" id="{80D41177-7FA0-4CE2-960B-7CC8D7A27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743" y="3845576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sp>
        <p:nvSpPr>
          <p:cNvPr id="98" name="Text Box 30">
            <a:extLst>
              <a:ext uri="{FF2B5EF4-FFF2-40B4-BE49-F238E27FC236}">
                <a16:creationId xmlns:a16="http://schemas.microsoft.com/office/drawing/2014/main" id="{2784643E-25B8-4EAD-BF84-37B2F8D68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143" y="399968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LM</a:t>
            </a:r>
          </a:p>
        </p:txBody>
      </p:sp>
      <p:sp>
        <p:nvSpPr>
          <p:cNvPr id="99" name="Text Box 31">
            <a:extLst>
              <a:ext uri="{FF2B5EF4-FFF2-40B4-BE49-F238E27FC236}">
                <a16:creationId xmlns:a16="http://schemas.microsoft.com/office/drawing/2014/main" id="{D94B41AD-3502-4A1D-9AD6-7703E36DC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143" y="399968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</a:p>
        </p:txBody>
      </p:sp>
      <p:sp>
        <p:nvSpPr>
          <p:cNvPr id="100" name="Text Box 32">
            <a:extLst>
              <a:ext uri="{FF2B5EF4-FFF2-40B4-BE49-F238E27FC236}">
                <a16:creationId xmlns:a16="http://schemas.microsoft.com/office/drawing/2014/main" id="{7663A0FF-0A86-4DCB-B5F8-A49AE3417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143" y="4748537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</a:p>
        </p:txBody>
      </p:sp>
      <p:sp>
        <p:nvSpPr>
          <p:cNvPr id="101" name="Line 33">
            <a:extLst>
              <a:ext uri="{FF2B5EF4-FFF2-40B4-BE49-F238E27FC236}">
                <a16:creationId xmlns:a16="http://schemas.microsoft.com/office/drawing/2014/main" id="{7D8DE280-BC48-4B6D-8F9B-1F16E0A52E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2142" y="2672096"/>
            <a:ext cx="1" cy="2507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2" name="Line 34">
            <a:extLst>
              <a:ext uri="{FF2B5EF4-FFF2-40B4-BE49-F238E27FC236}">
                <a16:creationId xmlns:a16="http://schemas.microsoft.com/office/drawing/2014/main" id="{7F10478F-4068-4018-ADAA-772C23AA3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43" y="3464576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3" name="Line 35">
            <a:extLst>
              <a:ext uri="{FF2B5EF4-FFF2-40B4-BE49-F238E27FC236}">
                <a16:creationId xmlns:a16="http://schemas.microsoft.com/office/drawing/2014/main" id="{4AC4F1C2-F656-4F93-841D-A1EEEE1E8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0420" y="2672096"/>
            <a:ext cx="9523" cy="2421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" name="Line 36">
            <a:extLst>
              <a:ext uri="{FF2B5EF4-FFF2-40B4-BE49-F238E27FC236}">
                <a16:creationId xmlns:a16="http://schemas.microsoft.com/office/drawing/2014/main" id="{A54F8E68-FED2-459A-96F6-312880BC2E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8220" y="2672096"/>
            <a:ext cx="9523" cy="2421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5" name="Line 37">
            <a:extLst>
              <a:ext uri="{FF2B5EF4-FFF2-40B4-BE49-F238E27FC236}">
                <a16:creationId xmlns:a16="http://schemas.microsoft.com/office/drawing/2014/main" id="{FBCEBB6F-CE19-446A-A3D8-B6B2C289D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9943" y="2672096"/>
            <a:ext cx="0" cy="2507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6" name="Line 38">
            <a:extLst>
              <a:ext uri="{FF2B5EF4-FFF2-40B4-BE49-F238E27FC236}">
                <a16:creationId xmlns:a16="http://schemas.microsoft.com/office/drawing/2014/main" id="{1BD9B8B4-0B44-4DE7-BD8E-610CDECC3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9943" y="3464576"/>
            <a:ext cx="0" cy="2362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7" name="Line 39">
            <a:extLst>
              <a:ext uri="{FF2B5EF4-FFF2-40B4-BE49-F238E27FC236}">
                <a16:creationId xmlns:a16="http://schemas.microsoft.com/office/drawing/2014/main" id="{7A4B4E1F-1498-49F3-AC4A-A783AE661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1743" y="3700796"/>
            <a:ext cx="0" cy="26302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8" name="Line 40">
            <a:extLst>
              <a:ext uri="{FF2B5EF4-FFF2-40B4-BE49-F238E27FC236}">
                <a16:creationId xmlns:a16="http://schemas.microsoft.com/office/drawing/2014/main" id="{21E180B4-4DA8-4DEF-B286-315D6C3E14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5243" y="3700797"/>
            <a:ext cx="1" cy="2571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9" name="Line 41">
            <a:extLst>
              <a:ext uri="{FF2B5EF4-FFF2-40B4-BE49-F238E27FC236}">
                <a16:creationId xmlns:a16="http://schemas.microsoft.com/office/drawing/2014/main" id="{5FFFC186-6BC7-446E-894D-8C8BAD925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481" y="4497220"/>
            <a:ext cx="9525" cy="23227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0" name="Text Box 42">
            <a:extLst>
              <a:ext uri="{FF2B5EF4-FFF2-40B4-BE49-F238E27FC236}">
                <a16:creationId xmlns:a16="http://schemas.microsoft.com/office/drawing/2014/main" id="{4CE81DD5-3B86-4E48-8BF7-C200CEAEF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943" y="2138696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系统总线</a:t>
            </a:r>
          </a:p>
        </p:txBody>
      </p:sp>
      <p:sp>
        <p:nvSpPr>
          <p:cNvPr id="111" name="Text Box 43">
            <a:extLst>
              <a:ext uri="{FF2B5EF4-FFF2-40B4-BE49-F238E27FC236}">
                <a16:creationId xmlns:a16="http://schemas.microsoft.com/office/drawing/2014/main" id="{D356A6BB-BD32-4EFB-B391-1B7C18110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818" y="3236388"/>
            <a:ext cx="1390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</a:p>
        </p:txBody>
      </p:sp>
    </p:spTree>
    <p:extLst>
      <p:ext uri="{BB962C8B-B14F-4D97-AF65-F5344CB8AC3E}">
        <p14:creationId xmlns:p14="http://schemas.microsoft.com/office/powerpoint/2010/main" val="802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3" grpId="0" build="p" advAuto="0"/>
      <p:bldP spid="94" grpId="0" build="p" advAuto="0"/>
      <p:bldP spid="95" grpId="0" build="p" advAuto="0"/>
      <p:bldP spid="96" grpId="0" build="p" advAuto="0"/>
      <p:bldP spid="98" grpId="0" build="p" advAuto="0"/>
      <p:bldP spid="99" grpId="0" build="p" advAuto="0"/>
      <p:bldP spid="100" grpId="0" build="p" advAuto="0"/>
      <p:bldP spid="110" grpId="0" build="p"/>
      <p:bldP spid="1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ïšḻïdê">
            <a:extLst>
              <a:ext uri="{FF2B5EF4-FFF2-40B4-BE49-F238E27FC236}">
                <a16:creationId xmlns:a16="http://schemas.microsoft.com/office/drawing/2014/main" id="{72FB142F-4FD3-42F5-8660-78C9127F62B3}"/>
              </a:ext>
            </a:extLst>
          </p:cNvPr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、软件</a:t>
            </a:r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系统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02265" y="2849910"/>
            <a:ext cx="7921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软件</a:t>
            </a:r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>
            <a:off x="1615065" y="2043460"/>
            <a:ext cx="285750" cy="2574925"/>
          </a:xfrm>
          <a:custGeom>
            <a:avLst/>
            <a:gdLst>
              <a:gd name="T0" fmla="*/ 2147483647 w 40"/>
              <a:gd name="T1" fmla="*/ 0 h 347"/>
              <a:gd name="T2" fmla="*/ 2147483647 w 40"/>
              <a:gd name="T3" fmla="*/ 2147483647 h 347"/>
              <a:gd name="T4" fmla="*/ 2147483647 w 40"/>
              <a:gd name="T5" fmla="*/ 2147483647 h 347"/>
              <a:gd name="T6" fmla="*/ 0 w 40"/>
              <a:gd name="T7" fmla="*/ 2147483647 h 347"/>
              <a:gd name="T8" fmla="*/ 2147483647 w 40"/>
              <a:gd name="T9" fmla="*/ 2147483647 h 347"/>
              <a:gd name="T10" fmla="*/ 2147483647 w 40"/>
              <a:gd name="T11" fmla="*/ 2147483647 h 347"/>
              <a:gd name="T12" fmla="*/ 2147483647 w 40"/>
              <a:gd name="T13" fmla="*/ 2147483647 h 3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" h="347">
                <a:moveTo>
                  <a:pt x="40" y="0"/>
                </a:moveTo>
                <a:cubicBezTo>
                  <a:pt x="29" y="0"/>
                  <a:pt x="20" y="13"/>
                  <a:pt x="20" y="29"/>
                </a:cubicBezTo>
                <a:lnTo>
                  <a:pt x="20" y="145"/>
                </a:lnTo>
                <a:cubicBezTo>
                  <a:pt x="20" y="161"/>
                  <a:pt x="11" y="173"/>
                  <a:pt x="0" y="173"/>
                </a:cubicBezTo>
                <a:cubicBezTo>
                  <a:pt x="11" y="173"/>
                  <a:pt x="20" y="186"/>
                  <a:pt x="20" y="202"/>
                </a:cubicBezTo>
                <a:lnTo>
                  <a:pt x="20" y="318"/>
                </a:lnTo>
                <a:cubicBezTo>
                  <a:pt x="20" y="334"/>
                  <a:pt x="29" y="347"/>
                  <a:pt x="40" y="347"/>
                </a:cubicBez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1900815" y="4348510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应用软件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1892502" y="1254472"/>
            <a:ext cx="4895850" cy="2157413"/>
            <a:chOff x="1701" y="2206"/>
            <a:chExt cx="3084" cy="1359"/>
          </a:xfrm>
        </p:grpSpPr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1701" y="2523"/>
              <a:ext cx="1360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系统软件</a:t>
              </a:r>
              <a:endPara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eaLnBrk="1" hangingPunct="1">
                <a:buClrTx/>
                <a:buSzTx/>
                <a:buFontTx/>
                <a:buNone/>
              </a:pP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2744" y="2342"/>
              <a:ext cx="136" cy="1043"/>
            </a:xfrm>
            <a:custGeom>
              <a:avLst/>
              <a:gdLst>
                <a:gd name="T0" fmla="*/ 2147483647 w 40"/>
                <a:gd name="T1" fmla="*/ 0 h 347"/>
                <a:gd name="T2" fmla="*/ 2147483647 w 40"/>
                <a:gd name="T3" fmla="*/ 2147483647 h 347"/>
                <a:gd name="T4" fmla="*/ 2147483647 w 40"/>
                <a:gd name="T5" fmla="*/ 2147483647 h 347"/>
                <a:gd name="T6" fmla="*/ 0 w 40"/>
                <a:gd name="T7" fmla="*/ 2147483647 h 347"/>
                <a:gd name="T8" fmla="*/ 2147483647 w 40"/>
                <a:gd name="T9" fmla="*/ 2147483647 h 347"/>
                <a:gd name="T10" fmla="*/ 2147483647 w 40"/>
                <a:gd name="T11" fmla="*/ 2147483647 h 347"/>
                <a:gd name="T12" fmla="*/ 2147483647 w 40"/>
                <a:gd name="T13" fmla="*/ 2147483647 h 3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347">
                  <a:moveTo>
                    <a:pt x="40" y="0"/>
                  </a:moveTo>
                  <a:cubicBezTo>
                    <a:pt x="29" y="0"/>
                    <a:pt x="20" y="13"/>
                    <a:pt x="20" y="29"/>
                  </a:cubicBezTo>
                  <a:lnTo>
                    <a:pt x="20" y="145"/>
                  </a:lnTo>
                  <a:cubicBezTo>
                    <a:pt x="20" y="161"/>
                    <a:pt x="11" y="173"/>
                    <a:pt x="0" y="173"/>
                  </a:cubicBezTo>
                  <a:cubicBezTo>
                    <a:pt x="11" y="173"/>
                    <a:pt x="20" y="186"/>
                    <a:pt x="20" y="202"/>
                  </a:cubicBezTo>
                  <a:lnTo>
                    <a:pt x="20" y="318"/>
                  </a:lnTo>
                  <a:cubicBezTo>
                    <a:pt x="20" y="334"/>
                    <a:pt x="29" y="347"/>
                    <a:pt x="40" y="347"/>
                  </a:cubicBez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2880" y="2206"/>
              <a:ext cx="63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楷体" panose="02010609060101010101" pitchFamily="49" charset="-122"/>
                  <a:ea typeface="楷体" panose="02010609060101010101" pitchFamily="49" charset="-122"/>
                </a:rPr>
                <a:t>OS</a:t>
              </a: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2880" y="2540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DBMS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2880" y="2886"/>
              <a:ext cx="190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语言处理程序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2880" y="3235"/>
              <a:ext cx="5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80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</a:p>
          </p:txBody>
        </p:sp>
      </p:grpSp>
      <p:sp>
        <p:nvSpPr>
          <p:cNvPr id="25" name="Freeform 18"/>
          <p:cNvSpPr>
            <a:spLocks/>
          </p:cNvSpPr>
          <p:nvPr/>
        </p:nvSpPr>
        <p:spPr bwMode="auto">
          <a:xfrm>
            <a:off x="3565757" y="4005833"/>
            <a:ext cx="256597" cy="2012582"/>
          </a:xfrm>
          <a:custGeom>
            <a:avLst/>
            <a:gdLst>
              <a:gd name="T0" fmla="*/ 2147483647 w 40"/>
              <a:gd name="T1" fmla="*/ 0 h 347"/>
              <a:gd name="T2" fmla="*/ 2147483647 w 40"/>
              <a:gd name="T3" fmla="*/ 2147483647 h 347"/>
              <a:gd name="T4" fmla="*/ 2147483647 w 40"/>
              <a:gd name="T5" fmla="*/ 2147483647 h 347"/>
              <a:gd name="T6" fmla="*/ 0 w 40"/>
              <a:gd name="T7" fmla="*/ 2147483647 h 347"/>
              <a:gd name="T8" fmla="*/ 2147483647 w 40"/>
              <a:gd name="T9" fmla="*/ 2147483647 h 347"/>
              <a:gd name="T10" fmla="*/ 2147483647 w 40"/>
              <a:gd name="T11" fmla="*/ 2147483647 h 347"/>
              <a:gd name="T12" fmla="*/ 2147483647 w 40"/>
              <a:gd name="T13" fmla="*/ 2147483647 h 3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" h="347">
                <a:moveTo>
                  <a:pt x="40" y="0"/>
                </a:moveTo>
                <a:cubicBezTo>
                  <a:pt x="29" y="0"/>
                  <a:pt x="20" y="13"/>
                  <a:pt x="20" y="29"/>
                </a:cubicBezTo>
                <a:lnTo>
                  <a:pt x="20" y="145"/>
                </a:lnTo>
                <a:cubicBezTo>
                  <a:pt x="20" y="161"/>
                  <a:pt x="11" y="173"/>
                  <a:pt x="0" y="173"/>
                </a:cubicBezTo>
                <a:cubicBezTo>
                  <a:pt x="11" y="173"/>
                  <a:pt x="20" y="186"/>
                  <a:pt x="20" y="202"/>
                </a:cubicBezTo>
                <a:lnTo>
                  <a:pt x="20" y="318"/>
                </a:lnTo>
                <a:cubicBezTo>
                  <a:pt x="20" y="334"/>
                  <a:pt x="29" y="347"/>
                  <a:pt x="40" y="347"/>
                </a:cubicBez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3853845" y="5259530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信息检索类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3863916" y="4204900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工程设计类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3873070" y="3720083"/>
            <a:ext cx="23764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科学计算类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3898380" y="4727997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数据处理类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3906494" y="5794318"/>
            <a:ext cx="215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2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6" grpId="0"/>
      <p:bldP spid="29" grpId="0"/>
      <p:bldP spid="30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ïšḻïdê">
            <a:extLst>
              <a:ext uri="{FF2B5EF4-FFF2-40B4-BE49-F238E27FC236}">
                <a16:creationId xmlns:a16="http://schemas.microsoft.com/office/drawing/2014/main" id="{72FB142F-4FD3-42F5-8660-78C9127F62B3}"/>
              </a:ext>
            </a:extLst>
          </p:cNvPr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三、软硬件系统层次结构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4" name="下箭头 33"/>
          <p:cNvSpPr/>
          <p:nvPr/>
        </p:nvSpPr>
        <p:spPr bwMode="auto">
          <a:xfrm>
            <a:off x="4994882" y="5160213"/>
            <a:ext cx="146050" cy="981075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3232237" y="5863475"/>
            <a:ext cx="3740150" cy="811213"/>
          </a:xfrm>
          <a:prstGeom prst="cube">
            <a:avLst>
              <a:gd name="adj" fmla="val 58847"/>
            </a:avLst>
          </a:prstGeom>
          <a:solidFill>
            <a:srgbClr val="F8AFA0"/>
          </a:solidFill>
          <a:ln>
            <a:noFill/>
          </a:ln>
          <a:effectLst>
            <a:prstShdw prst="shdw17" dist="17961" dir="2700000">
              <a:srgbClr val="995C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逻辑部件</a:t>
            </a:r>
            <a:r>
              <a:rPr kumimoji="0" lang="zh-CN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3187556" y="5151612"/>
            <a:ext cx="3784600" cy="829915"/>
          </a:xfrm>
          <a:prstGeom prst="cube">
            <a:avLst>
              <a:gd name="adj" fmla="val 58847"/>
            </a:avLst>
          </a:prstGeom>
          <a:solidFill>
            <a:srgbClr val="F8AFA0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r>
              <a:rPr kumimoji="0" lang="zh-CN" altLang="zh-CN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 </a:t>
            </a:r>
            <a:endParaRPr kumimoji="0"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3179244" y="3138517"/>
            <a:ext cx="3784600" cy="868363"/>
          </a:xfrm>
          <a:prstGeom prst="cube">
            <a:avLst>
              <a:gd name="adj" fmla="val 5884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rgbClr val="33CCCC">
                <a:gamma/>
                <a:shade val="60000"/>
                <a:invGamma/>
              </a:srgbClr>
            </a:prstShdw>
          </a:effectLst>
        </p:spPr>
        <p:txBody>
          <a:bodyPr/>
          <a:lstStyle/>
          <a:p>
            <a:pPr algn="ctr">
              <a:defRPr/>
            </a:pP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操作系统级</a:t>
            </a:r>
          </a:p>
          <a:p>
            <a:pPr algn="ctr">
              <a:defRPr/>
            </a:pPr>
            <a:endParaRPr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defRPr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3192754" y="2391295"/>
            <a:ext cx="3771900" cy="863600"/>
          </a:xfrm>
          <a:prstGeom prst="cube">
            <a:avLst>
              <a:gd name="adj" fmla="val 5884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rgbClr val="00FFFF">
                <a:gamma/>
                <a:shade val="60000"/>
                <a:invGamma/>
              </a:srgbClr>
            </a:prstShdw>
          </a:effectLst>
        </p:spPr>
        <p:txBody>
          <a:bodyPr/>
          <a:lstStyle/>
          <a:p>
            <a:pPr algn="ctr">
              <a:defRPr/>
            </a:pPr>
            <a:r>
              <a:rPr lang="zh-CN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汇编语言级  </a:t>
            </a:r>
          </a:p>
          <a:p>
            <a:pPr algn="ctr">
              <a:defRPr/>
            </a:pPr>
            <a:endParaRPr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defRPr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AutoShape 10"/>
          <p:cNvSpPr>
            <a:spLocks noChangeArrowheads="1"/>
          </p:cNvSpPr>
          <p:nvPr/>
        </p:nvSpPr>
        <p:spPr bwMode="auto">
          <a:xfrm>
            <a:off x="3184439" y="1625977"/>
            <a:ext cx="3771900" cy="900112"/>
          </a:xfrm>
          <a:prstGeom prst="cube">
            <a:avLst>
              <a:gd name="adj" fmla="val 5884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rgbClr val="CCFFFF">
                <a:gamma/>
                <a:shade val="60000"/>
                <a:invGamma/>
              </a:srgbClr>
            </a:prstShdw>
          </a:effectLst>
        </p:spPr>
        <p:txBody>
          <a:bodyPr/>
          <a:lstStyle/>
          <a:p>
            <a:pPr algn="ctr">
              <a:defRPr/>
            </a:pPr>
            <a:r>
              <a:rPr lang="zh-CN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高级语言级  </a:t>
            </a:r>
          </a:p>
          <a:p>
            <a:pPr algn="ctr">
              <a:defRPr/>
            </a:pPr>
            <a:endParaRPr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defRPr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4860491" y="2582488"/>
            <a:ext cx="171450" cy="307975"/>
          </a:xfrm>
          <a:prstGeom prst="downArrow">
            <a:avLst>
              <a:gd name="adj1" fmla="val 50000"/>
              <a:gd name="adj2" fmla="val 44907"/>
            </a:avLst>
          </a:prstGeom>
          <a:solidFill>
            <a:srgbClr val="000000"/>
          </a:solidFill>
          <a:ln>
            <a:noFill/>
          </a:ln>
          <a:effectLst>
            <a:prstShdw prst="shdw17" dist="17961" dir="2700000">
              <a:srgbClr val="0000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42" name="AutoShape 14"/>
          <p:cNvSpPr>
            <a:spLocks noChangeArrowheads="1"/>
          </p:cNvSpPr>
          <p:nvPr/>
        </p:nvSpPr>
        <p:spPr bwMode="auto">
          <a:xfrm>
            <a:off x="4868805" y="3282346"/>
            <a:ext cx="171450" cy="307975"/>
          </a:xfrm>
          <a:prstGeom prst="downArrow">
            <a:avLst>
              <a:gd name="adj1" fmla="val 50000"/>
              <a:gd name="adj2" fmla="val 44907"/>
            </a:avLst>
          </a:prstGeom>
          <a:solidFill>
            <a:srgbClr val="000000"/>
          </a:solidFill>
          <a:ln>
            <a:noFill/>
          </a:ln>
          <a:effectLst>
            <a:prstShdw prst="shdw17" dist="17961" dir="2700000">
              <a:srgbClr val="0000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43" name="AutoShape 15"/>
          <p:cNvSpPr>
            <a:spLocks noChangeArrowheads="1"/>
          </p:cNvSpPr>
          <p:nvPr/>
        </p:nvSpPr>
        <p:spPr bwMode="auto">
          <a:xfrm>
            <a:off x="4867882" y="6028865"/>
            <a:ext cx="171450" cy="307975"/>
          </a:xfrm>
          <a:prstGeom prst="downArrow">
            <a:avLst>
              <a:gd name="adj1" fmla="val 50000"/>
              <a:gd name="adj2" fmla="val 44907"/>
            </a:avLst>
          </a:prstGeom>
          <a:solidFill>
            <a:srgbClr val="000000"/>
          </a:solidFill>
          <a:ln>
            <a:noFill/>
          </a:ln>
          <a:effectLst>
            <a:prstShdw prst="shdw17" dist="17961" dir="2700000">
              <a:srgbClr val="0000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1598154" y="2455921"/>
            <a:ext cx="871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1074549" y="4462131"/>
            <a:ext cx="1828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软、硬界面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1243619" y="5687263"/>
            <a:ext cx="1416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硬件</a:t>
            </a:r>
            <a:endParaRPr kumimoji="0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AutoShape 24"/>
          <p:cNvSpPr>
            <a:spLocks/>
          </p:cNvSpPr>
          <p:nvPr/>
        </p:nvSpPr>
        <p:spPr bwMode="auto">
          <a:xfrm>
            <a:off x="2690754" y="1504199"/>
            <a:ext cx="325437" cy="2352905"/>
          </a:xfrm>
          <a:prstGeom prst="leftBrace">
            <a:avLst>
              <a:gd name="adj1" fmla="val 6099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48" name="Line 28"/>
          <p:cNvSpPr>
            <a:spLocks noChangeShapeType="1"/>
          </p:cNvSpPr>
          <p:nvPr/>
        </p:nvSpPr>
        <p:spPr bwMode="auto">
          <a:xfrm>
            <a:off x="4963132" y="5022361"/>
            <a:ext cx="0" cy="3810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AutoShape 31"/>
          <p:cNvSpPr>
            <a:spLocks noChangeArrowheads="1"/>
          </p:cNvSpPr>
          <p:nvPr/>
        </p:nvSpPr>
        <p:spPr bwMode="auto">
          <a:xfrm>
            <a:off x="3220518" y="4136849"/>
            <a:ext cx="3743325" cy="857428"/>
          </a:xfrm>
          <a:prstGeom prst="cube">
            <a:avLst>
              <a:gd name="adj" fmla="val 58847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传统机器</a:t>
            </a:r>
            <a:r>
              <a:rPr kumimoji="0" lang="zh-CN" altLang="zh-CN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指令系统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0" lang="zh-CN" altLang="zh-CN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AutoShape 35"/>
          <p:cNvSpPr>
            <a:spLocks/>
          </p:cNvSpPr>
          <p:nvPr/>
        </p:nvSpPr>
        <p:spPr bwMode="auto">
          <a:xfrm>
            <a:off x="2740632" y="5212600"/>
            <a:ext cx="325437" cy="1260475"/>
          </a:xfrm>
          <a:prstGeom prst="leftBrace">
            <a:avLst>
              <a:gd name="adj1" fmla="val 3227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  <p:sp>
        <p:nvSpPr>
          <p:cNvPr id="52" name="Line 33"/>
          <p:cNvSpPr>
            <a:spLocks noChangeShapeType="1"/>
          </p:cNvSpPr>
          <p:nvPr/>
        </p:nvSpPr>
        <p:spPr bwMode="auto">
          <a:xfrm>
            <a:off x="4963132" y="4043153"/>
            <a:ext cx="9698" cy="535978"/>
          </a:xfrm>
          <a:prstGeom prst="line">
            <a:avLst/>
          </a:prstGeom>
          <a:noFill/>
          <a:ln w="76200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58" name="直接箭头连接符 2"/>
          <p:cNvCxnSpPr>
            <a:cxnSpLocks noChangeShapeType="1"/>
          </p:cNvCxnSpPr>
          <p:nvPr/>
        </p:nvCxnSpPr>
        <p:spPr bwMode="auto">
          <a:xfrm flipH="1" flipV="1">
            <a:off x="6091844" y="2151900"/>
            <a:ext cx="1225550" cy="4763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箭头连接符 5"/>
          <p:cNvCxnSpPr>
            <a:cxnSpLocks noChangeShapeType="1"/>
          </p:cNvCxnSpPr>
          <p:nvPr/>
        </p:nvCxnSpPr>
        <p:spPr bwMode="auto">
          <a:xfrm flipH="1">
            <a:off x="6091844" y="3186950"/>
            <a:ext cx="1368425" cy="0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AutoShape 10"/>
          <p:cNvSpPr>
            <a:spLocks noChangeArrowheads="1"/>
          </p:cNvSpPr>
          <p:nvPr/>
        </p:nvSpPr>
        <p:spPr bwMode="auto">
          <a:xfrm>
            <a:off x="3187207" y="847351"/>
            <a:ext cx="3771900" cy="900112"/>
          </a:xfrm>
          <a:prstGeom prst="cube">
            <a:avLst>
              <a:gd name="adj" fmla="val 5884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rgbClr val="CCFFFF">
                <a:gamma/>
                <a:shade val="60000"/>
                <a:invGamma/>
              </a:srgbClr>
            </a:prstShdw>
          </a:effectLst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应用程序</a:t>
            </a:r>
            <a:r>
              <a:rPr lang="zh-CN" altLang="zh-CN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  </a:t>
            </a:r>
            <a:endParaRPr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defRPr/>
            </a:pPr>
            <a:endParaRPr lang="zh-CN" altLang="zh-CN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defRPr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" name="AutoShape 13"/>
          <p:cNvSpPr>
            <a:spLocks noChangeArrowheads="1"/>
          </p:cNvSpPr>
          <p:nvPr/>
        </p:nvSpPr>
        <p:spPr bwMode="auto">
          <a:xfrm>
            <a:off x="4854946" y="1812178"/>
            <a:ext cx="171450" cy="307975"/>
          </a:xfrm>
          <a:prstGeom prst="downArrow">
            <a:avLst>
              <a:gd name="adj1" fmla="val 50000"/>
              <a:gd name="adj2" fmla="val 44907"/>
            </a:avLst>
          </a:prstGeom>
          <a:solidFill>
            <a:srgbClr val="000000"/>
          </a:solidFill>
          <a:ln>
            <a:noFill/>
          </a:ln>
          <a:effectLst>
            <a:prstShdw prst="shdw17" dist="17961" dir="2700000">
              <a:srgbClr val="0000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656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 animBg="1"/>
      <p:bldP spid="5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525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ïšḻïdê">
            <a:extLst>
              <a:ext uri="{FF2B5EF4-FFF2-40B4-BE49-F238E27FC236}">
                <a16:creationId xmlns:a16="http://schemas.microsoft.com/office/drawing/2014/main" id="{72FB142F-4FD3-42F5-8660-78C9127F62B3}"/>
              </a:ext>
            </a:extLst>
          </p:cNvPr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四</a:t>
            </a:r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、软硬件逻辑等价性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4609" y="1211354"/>
            <a:ext cx="8021782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同一逻辑功能既可用软件实现，也可用硬件或固件</a:t>
            </a:r>
            <a:r>
              <a:rPr lang="en-US" altLang="zh-CN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(firmware)</a:t>
            </a:r>
            <a:r>
              <a:rPr lang="zh-CN" altLang="en-US" sz="28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实现；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软件和硬件在逻辑上是等效</a:t>
            </a:r>
            <a:r>
              <a:rPr lang="zh-CN" altLang="en-US" sz="28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的；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硬件实现的特点：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速度快，减少编程</a:t>
            </a:r>
            <a:r>
              <a:rPr lang="zh-CN" altLang="en-US" sz="28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工作；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增加成本、体积和功耗，灵活性</a:t>
            </a:r>
            <a:r>
              <a:rPr lang="zh-CN" altLang="en-US" sz="28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降低；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软件实现的特点：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容易实现各种复杂功能和</a:t>
            </a:r>
            <a:r>
              <a:rPr lang="zh-CN" altLang="en-US" sz="28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运算；</a:t>
            </a:r>
            <a:endParaRPr lang="en-US" altLang="zh-CN" sz="2800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受速度和容量限制</a:t>
            </a:r>
          </a:p>
        </p:txBody>
      </p:sp>
    </p:spTree>
    <p:extLst>
      <p:ext uri="{BB962C8B-B14F-4D97-AF65-F5344CB8AC3E}">
        <p14:creationId xmlns:p14="http://schemas.microsoft.com/office/powerpoint/2010/main" val="28737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3C90E-F2FC-467C-A85F-6F887E7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631D6-2F3F-4C77-B3DB-8DBE7BBF4BE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D14215-C7C0-49AB-ABB7-748A916A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计算机组成原理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--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9EE2D4-C0F1-4EB5-9301-EA6120E0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AB42C-D10F-4A01-AFAE-0AA6C45DC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C0E9BA-70D7-41EF-9F96-4BB4F35A2D17}"/>
              </a:ext>
            </a:extLst>
          </p:cNvPr>
          <p:cNvSpPr/>
          <p:nvPr/>
        </p:nvSpPr>
        <p:spPr>
          <a:xfrm>
            <a:off x="-21515" y="-1475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iSľídé">
            <a:extLst>
              <a:ext uri="{FF2B5EF4-FFF2-40B4-BE49-F238E27FC236}">
                <a16:creationId xmlns:a16="http://schemas.microsoft.com/office/drawing/2014/main" id="{41C3EC33-D139-4334-946B-DAC7392E0F5A}"/>
              </a:ext>
            </a:extLst>
          </p:cNvPr>
          <p:cNvSpPr/>
          <p:nvPr/>
        </p:nvSpPr>
        <p:spPr>
          <a:xfrm>
            <a:off x="502444" y="1275597"/>
            <a:ext cx="8137922" cy="1142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iṧḷïḋê">
            <a:extLst>
              <a:ext uri="{FF2B5EF4-FFF2-40B4-BE49-F238E27FC236}">
                <a16:creationId xmlns:a16="http://schemas.microsoft.com/office/drawing/2014/main" id="{3BA6E81F-6B3B-4883-9517-461E50132D04}"/>
              </a:ext>
            </a:extLst>
          </p:cNvPr>
          <p:cNvGrpSpPr/>
          <p:nvPr/>
        </p:nvGrpSpPr>
        <p:grpSpPr>
          <a:xfrm>
            <a:off x="502444" y="1639807"/>
            <a:ext cx="6032468" cy="556314"/>
            <a:chOff x="669925" y="1609562"/>
            <a:chExt cx="3530781" cy="741752"/>
          </a:xfrm>
        </p:grpSpPr>
        <p:sp>
          <p:nvSpPr>
            <p:cNvPr id="12" name="ïšḻïdê">
              <a:extLst>
                <a:ext uri="{FF2B5EF4-FFF2-40B4-BE49-F238E27FC236}">
                  <a16:creationId xmlns:a16="http://schemas.microsoft.com/office/drawing/2014/main" id="{77989D7F-9AAC-4095-A2C2-95738075A6C8}"/>
                </a:ext>
              </a:extLst>
            </p:cNvPr>
            <p:cNvSpPr txBox="1"/>
            <p:nvPr/>
          </p:nvSpPr>
          <p:spPr bwMode="auto">
            <a:xfrm>
              <a:off x="669925" y="1609562"/>
              <a:ext cx="35276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1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.</a:t>
              </a:r>
              <a:r>
                <a:rPr lang="en-US" altLang="zh-CN" sz="2800" b="1" noProof="0" dirty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计算机系统的性能指标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EA37934-E9B9-4094-869F-EF0BD4691457}"/>
                </a:ext>
              </a:extLst>
            </p:cNvPr>
            <p:cNvCxnSpPr/>
            <p:nvPr/>
          </p:nvCxnSpPr>
          <p:spPr>
            <a:xfrm>
              <a:off x="673100" y="2351314"/>
              <a:ext cx="3527606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îsḻíḋé">
            <a:extLst>
              <a:ext uri="{FF2B5EF4-FFF2-40B4-BE49-F238E27FC236}">
                <a16:creationId xmlns:a16="http://schemas.microsoft.com/office/drawing/2014/main" id="{649E7581-53BA-4BCD-9460-7AFA9CF9CB6E}"/>
              </a:ext>
            </a:extLst>
          </p:cNvPr>
          <p:cNvSpPr txBox="1"/>
          <p:nvPr/>
        </p:nvSpPr>
        <p:spPr>
          <a:xfrm>
            <a:off x="1872698" y="2732773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01.</a:t>
            </a:r>
          </a:p>
        </p:txBody>
      </p:sp>
      <p:sp>
        <p:nvSpPr>
          <p:cNvPr id="15" name="ísḻiḑe">
            <a:extLst>
              <a:ext uri="{FF2B5EF4-FFF2-40B4-BE49-F238E27FC236}">
                <a16:creationId xmlns:a16="http://schemas.microsoft.com/office/drawing/2014/main" id="{FF74CF87-96F8-4BF7-9CD2-501071D8E04A}"/>
              </a:ext>
            </a:extLst>
          </p:cNvPr>
          <p:cNvSpPr/>
          <p:nvPr/>
        </p:nvSpPr>
        <p:spPr>
          <a:xfrm>
            <a:off x="2526228" y="2744315"/>
            <a:ext cx="4941372" cy="28851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基本字长</a:t>
            </a:r>
          </a:p>
        </p:txBody>
      </p:sp>
      <p:sp>
        <p:nvSpPr>
          <p:cNvPr id="16" name="ïṩľîdé">
            <a:extLst>
              <a:ext uri="{FF2B5EF4-FFF2-40B4-BE49-F238E27FC236}">
                <a16:creationId xmlns:a16="http://schemas.microsoft.com/office/drawing/2014/main" id="{11D0A34A-5854-4A6F-BDA9-E5CA209C515D}"/>
              </a:ext>
            </a:extLst>
          </p:cNvPr>
          <p:cNvSpPr txBox="1"/>
          <p:nvPr/>
        </p:nvSpPr>
        <p:spPr>
          <a:xfrm>
            <a:off x="1872697" y="3417916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02.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îṣ1idè">
            <a:extLst>
              <a:ext uri="{FF2B5EF4-FFF2-40B4-BE49-F238E27FC236}">
                <a16:creationId xmlns:a16="http://schemas.microsoft.com/office/drawing/2014/main" id="{3BF3EFF7-2971-425A-8C4D-94F58D459CCF}"/>
              </a:ext>
            </a:extLst>
          </p:cNvPr>
          <p:cNvSpPr/>
          <p:nvPr/>
        </p:nvSpPr>
        <p:spPr>
          <a:xfrm>
            <a:off x="2526228" y="3429457"/>
            <a:ext cx="5220772" cy="29657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运算速度</a:t>
            </a:r>
          </a:p>
        </p:txBody>
      </p:sp>
      <p:sp>
        <p:nvSpPr>
          <p:cNvPr id="18" name="işľíďe">
            <a:extLst>
              <a:ext uri="{FF2B5EF4-FFF2-40B4-BE49-F238E27FC236}">
                <a16:creationId xmlns:a16="http://schemas.microsoft.com/office/drawing/2014/main" id="{E5400110-15A9-4C04-B17E-852298594D31}"/>
              </a:ext>
            </a:extLst>
          </p:cNvPr>
          <p:cNvSpPr txBox="1"/>
          <p:nvPr/>
        </p:nvSpPr>
        <p:spPr>
          <a:xfrm>
            <a:off x="1872697" y="4129182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03.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ïşľïdé">
            <a:extLst>
              <a:ext uri="{FF2B5EF4-FFF2-40B4-BE49-F238E27FC236}">
                <a16:creationId xmlns:a16="http://schemas.microsoft.com/office/drawing/2014/main" id="{0AB8AA57-0055-467E-9724-A93AF74CD001}"/>
              </a:ext>
            </a:extLst>
          </p:cNvPr>
          <p:cNvSpPr/>
          <p:nvPr/>
        </p:nvSpPr>
        <p:spPr>
          <a:xfrm>
            <a:off x="2526228" y="4140723"/>
            <a:ext cx="4941372" cy="276999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数据通路宽度与数据传输率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ís1íde">
            <a:extLst>
              <a:ext uri="{FF2B5EF4-FFF2-40B4-BE49-F238E27FC236}">
                <a16:creationId xmlns:a16="http://schemas.microsoft.com/office/drawing/2014/main" id="{DECE8BE9-F6FF-4F23-9439-9C9FF8C7A937}"/>
              </a:ext>
            </a:extLst>
          </p:cNvPr>
          <p:cNvSpPr txBox="1"/>
          <p:nvPr/>
        </p:nvSpPr>
        <p:spPr>
          <a:xfrm>
            <a:off x="1872697" y="4875289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04.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íṡḻîḓé">
            <a:extLst>
              <a:ext uri="{FF2B5EF4-FFF2-40B4-BE49-F238E27FC236}">
                <a16:creationId xmlns:a16="http://schemas.microsoft.com/office/drawing/2014/main" id="{F292F110-001D-4F63-BFC5-AA9F5F1A06CC}"/>
              </a:ext>
            </a:extLst>
          </p:cNvPr>
          <p:cNvSpPr/>
          <p:nvPr/>
        </p:nvSpPr>
        <p:spPr>
          <a:xfrm>
            <a:off x="2526228" y="4886830"/>
            <a:ext cx="4158035" cy="276999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存储容量</a:t>
            </a:r>
          </a:p>
        </p:txBody>
      </p:sp>
      <p:sp>
        <p:nvSpPr>
          <p:cNvPr id="22" name="îṩļíḑé">
            <a:extLst>
              <a:ext uri="{FF2B5EF4-FFF2-40B4-BE49-F238E27FC236}">
                <a16:creationId xmlns:a16="http://schemas.microsoft.com/office/drawing/2014/main" id="{4C4C25DF-3227-4BF0-8406-F37309324155}"/>
              </a:ext>
            </a:extLst>
          </p:cNvPr>
          <p:cNvSpPr/>
          <p:nvPr/>
        </p:nvSpPr>
        <p:spPr>
          <a:xfrm>
            <a:off x="1524070" y="2761328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ïśľîḋê">
            <a:extLst>
              <a:ext uri="{FF2B5EF4-FFF2-40B4-BE49-F238E27FC236}">
                <a16:creationId xmlns:a16="http://schemas.microsoft.com/office/drawing/2014/main" id="{3E15EFBA-3145-4A17-99BB-43E567C81A9C}"/>
              </a:ext>
            </a:extLst>
          </p:cNvPr>
          <p:cNvSpPr/>
          <p:nvPr/>
        </p:nvSpPr>
        <p:spPr>
          <a:xfrm>
            <a:off x="1524070" y="3446470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íṧļîḓê">
            <a:extLst>
              <a:ext uri="{FF2B5EF4-FFF2-40B4-BE49-F238E27FC236}">
                <a16:creationId xmlns:a16="http://schemas.microsoft.com/office/drawing/2014/main" id="{74516FBA-5AE3-48B8-9D4C-7641C8122DD4}"/>
              </a:ext>
            </a:extLst>
          </p:cNvPr>
          <p:cNvSpPr/>
          <p:nvPr/>
        </p:nvSpPr>
        <p:spPr>
          <a:xfrm>
            <a:off x="1524070" y="4157736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íšḻíḋe">
            <a:extLst>
              <a:ext uri="{FF2B5EF4-FFF2-40B4-BE49-F238E27FC236}">
                <a16:creationId xmlns:a16="http://schemas.microsoft.com/office/drawing/2014/main" id="{FF9016BA-3CC4-4609-94F6-CE75E701216D}"/>
              </a:ext>
            </a:extLst>
          </p:cNvPr>
          <p:cNvSpPr/>
          <p:nvPr/>
        </p:nvSpPr>
        <p:spPr>
          <a:xfrm>
            <a:off x="1524070" y="4903843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0558684-DF6C-4B6C-8EE0-A3DE57CEEC70}"/>
              </a:ext>
            </a:extLst>
          </p:cNvPr>
          <p:cNvCxnSpPr>
            <a:cxnSpLocks/>
          </p:cNvCxnSpPr>
          <p:nvPr/>
        </p:nvCxnSpPr>
        <p:spPr>
          <a:xfrm>
            <a:off x="1959428" y="3238975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68FB83-8912-4A18-9FCD-D099892CF76F}"/>
              </a:ext>
            </a:extLst>
          </p:cNvPr>
          <p:cNvCxnSpPr>
            <a:cxnSpLocks/>
          </p:cNvCxnSpPr>
          <p:nvPr/>
        </p:nvCxnSpPr>
        <p:spPr>
          <a:xfrm>
            <a:off x="1959428" y="3935665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AEDED93-1712-42C4-93AA-1CE0E5AD706B}"/>
              </a:ext>
            </a:extLst>
          </p:cNvPr>
          <p:cNvCxnSpPr>
            <a:cxnSpLocks/>
          </p:cNvCxnSpPr>
          <p:nvPr/>
        </p:nvCxnSpPr>
        <p:spPr>
          <a:xfrm>
            <a:off x="1959428" y="4658478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3D419AF-6CE8-4AF2-AE74-044DF70A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6" y="204366"/>
            <a:ext cx="797210" cy="769144"/>
          </a:xfrm>
          <a:prstGeom prst="rect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F0B3F15-0965-469C-AC24-EAD5E1B58D25}"/>
              </a:ext>
            </a:extLst>
          </p:cNvPr>
          <p:cNvCxnSpPr>
            <a:cxnSpLocks/>
          </p:cNvCxnSpPr>
          <p:nvPr/>
        </p:nvCxnSpPr>
        <p:spPr>
          <a:xfrm>
            <a:off x="1961108" y="5403729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一、基本字长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11" y="1067349"/>
            <a:ext cx="7603939" cy="26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一次能处理的数据位数，通常为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内寄存器长度。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32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64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字长影响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计算精度、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指令功能、运算速度。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C1525A-2833-468F-A600-5018C1CB57AE}"/>
              </a:ext>
            </a:extLst>
          </p:cNvPr>
          <p:cNvGrpSpPr/>
          <p:nvPr/>
        </p:nvGrpSpPr>
        <p:grpSpPr>
          <a:xfrm flipH="1">
            <a:off x="5496025" y="4066674"/>
            <a:ext cx="3572780" cy="2275728"/>
            <a:chOff x="6588125" y="4840288"/>
            <a:chExt cx="1644650" cy="996950"/>
          </a:xfrm>
        </p:grpSpPr>
        <p:sp>
          <p:nvSpPr>
            <p:cNvPr id="12" name="MH_Other_15">
              <a:extLst>
                <a:ext uri="{FF2B5EF4-FFF2-40B4-BE49-F238E27FC236}">
                  <a16:creationId xmlns:a16="http://schemas.microsoft.com/office/drawing/2014/main" id="{7ED4892E-73E1-48B2-8077-1C54AB5A5380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6965950" y="5030788"/>
              <a:ext cx="250825" cy="296862"/>
            </a:xfrm>
            <a:custGeom>
              <a:avLst/>
              <a:gdLst>
                <a:gd name="T0" fmla="*/ 140 w 202"/>
                <a:gd name="T1" fmla="*/ 0 h 238"/>
                <a:gd name="T2" fmla="*/ 114 w 202"/>
                <a:gd name="T3" fmla="*/ 15 h 238"/>
                <a:gd name="T4" fmla="*/ 132 w 202"/>
                <a:gd name="T5" fmla="*/ 62 h 238"/>
                <a:gd name="T6" fmla="*/ 124 w 202"/>
                <a:gd name="T7" fmla="*/ 84 h 238"/>
                <a:gd name="T8" fmla="*/ 113 w 202"/>
                <a:gd name="T9" fmla="*/ 116 h 238"/>
                <a:gd name="T10" fmla="*/ 86 w 202"/>
                <a:gd name="T11" fmla="*/ 136 h 238"/>
                <a:gd name="T12" fmla="*/ 41 w 202"/>
                <a:gd name="T13" fmla="*/ 113 h 238"/>
                <a:gd name="T14" fmla="*/ 41 w 202"/>
                <a:gd name="T15" fmla="*/ 113 h 238"/>
                <a:gd name="T16" fmla="*/ 36 w 202"/>
                <a:gd name="T17" fmla="*/ 137 h 238"/>
                <a:gd name="T18" fmla="*/ 62 w 202"/>
                <a:gd name="T19" fmla="*/ 166 h 238"/>
                <a:gd name="T20" fmla="*/ 88 w 202"/>
                <a:gd name="T21" fmla="*/ 166 h 238"/>
                <a:gd name="T22" fmla="*/ 88 w 202"/>
                <a:gd name="T23" fmla="*/ 180 h 238"/>
                <a:gd name="T24" fmla="*/ 41 w 202"/>
                <a:gd name="T25" fmla="*/ 167 h 238"/>
                <a:gd name="T26" fmla="*/ 0 w 202"/>
                <a:gd name="T27" fmla="*/ 196 h 238"/>
                <a:gd name="T28" fmla="*/ 28 w 202"/>
                <a:gd name="T29" fmla="*/ 214 h 238"/>
                <a:gd name="T30" fmla="*/ 82 w 202"/>
                <a:gd name="T31" fmla="*/ 238 h 238"/>
                <a:gd name="T32" fmla="*/ 113 w 202"/>
                <a:gd name="T33" fmla="*/ 199 h 238"/>
                <a:gd name="T34" fmla="*/ 103 w 202"/>
                <a:gd name="T35" fmla="*/ 180 h 238"/>
                <a:gd name="T36" fmla="*/ 120 w 202"/>
                <a:gd name="T37" fmla="*/ 189 h 238"/>
                <a:gd name="T38" fmla="*/ 184 w 202"/>
                <a:gd name="T39" fmla="*/ 110 h 238"/>
                <a:gd name="T40" fmla="*/ 195 w 202"/>
                <a:gd name="T41" fmla="*/ 97 h 238"/>
                <a:gd name="T42" fmla="*/ 166 w 202"/>
                <a:gd name="T43" fmla="*/ 63 h 238"/>
                <a:gd name="T44" fmla="*/ 166 w 202"/>
                <a:gd name="T45" fmla="*/ 38 h 238"/>
                <a:gd name="T46" fmla="*/ 140 w 202"/>
                <a:gd name="T4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2" h="238">
                  <a:moveTo>
                    <a:pt x="140" y="0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13" y="116"/>
                    <a:pt x="113" y="116"/>
                    <a:pt x="113" y="11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76" y="116"/>
                    <a:pt x="60" y="108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3" y="117"/>
                    <a:pt x="31" y="125"/>
                    <a:pt x="36" y="137"/>
                  </a:cubicBezTo>
                  <a:cubicBezTo>
                    <a:pt x="41" y="152"/>
                    <a:pt x="49" y="162"/>
                    <a:pt x="62" y="166"/>
                  </a:cubicBezTo>
                  <a:cubicBezTo>
                    <a:pt x="75" y="173"/>
                    <a:pt x="84" y="173"/>
                    <a:pt x="88" y="166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67" y="181"/>
                    <a:pt x="51" y="177"/>
                    <a:pt x="41" y="16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" y="203"/>
                    <a:pt x="18" y="209"/>
                    <a:pt x="28" y="214"/>
                  </a:cubicBezTo>
                  <a:cubicBezTo>
                    <a:pt x="82" y="238"/>
                    <a:pt x="82" y="238"/>
                    <a:pt x="82" y="238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9" y="184"/>
                    <a:pt x="115" y="187"/>
                    <a:pt x="120" y="189"/>
                  </a:cubicBezTo>
                  <a:cubicBezTo>
                    <a:pt x="166" y="195"/>
                    <a:pt x="187" y="169"/>
                    <a:pt x="184" y="110"/>
                  </a:cubicBezTo>
                  <a:cubicBezTo>
                    <a:pt x="195" y="97"/>
                    <a:pt x="195" y="97"/>
                    <a:pt x="195" y="97"/>
                  </a:cubicBezTo>
                  <a:cubicBezTo>
                    <a:pt x="202" y="91"/>
                    <a:pt x="193" y="79"/>
                    <a:pt x="166" y="63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40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MH_Other_16">
              <a:extLst>
                <a:ext uri="{FF2B5EF4-FFF2-40B4-BE49-F238E27FC236}">
                  <a16:creationId xmlns:a16="http://schemas.microsoft.com/office/drawing/2014/main" id="{6C44AEA2-FE70-4CC5-B8F8-2264F25F3E6E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7067550" y="5014913"/>
              <a:ext cx="165100" cy="322262"/>
            </a:xfrm>
            <a:custGeom>
              <a:avLst/>
              <a:gdLst>
                <a:gd name="T0" fmla="*/ 32 w 134"/>
                <a:gd name="T1" fmla="*/ 29 h 260"/>
                <a:gd name="T2" fmla="*/ 58 w 134"/>
                <a:gd name="T3" fmla="*/ 14 h 260"/>
                <a:gd name="T4" fmla="*/ 84 w 134"/>
                <a:gd name="T5" fmla="*/ 52 h 260"/>
                <a:gd name="T6" fmla="*/ 84 w 134"/>
                <a:gd name="T7" fmla="*/ 77 h 260"/>
                <a:gd name="T8" fmla="*/ 113 w 134"/>
                <a:gd name="T9" fmla="*/ 111 h 260"/>
                <a:gd name="T10" fmla="*/ 102 w 134"/>
                <a:gd name="T11" fmla="*/ 124 h 260"/>
                <a:gd name="T12" fmla="*/ 38 w 134"/>
                <a:gd name="T13" fmla="*/ 203 h 260"/>
                <a:gd name="T14" fmla="*/ 21 w 134"/>
                <a:gd name="T15" fmla="*/ 194 h 260"/>
                <a:gd name="T16" fmla="*/ 31 w 134"/>
                <a:gd name="T17" fmla="*/ 213 h 260"/>
                <a:gd name="T18" fmla="*/ 0 w 134"/>
                <a:gd name="T19" fmla="*/ 252 h 260"/>
                <a:gd name="T20" fmla="*/ 17 w 134"/>
                <a:gd name="T21" fmla="*/ 260 h 260"/>
                <a:gd name="T22" fmla="*/ 24 w 134"/>
                <a:gd name="T23" fmla="*/ 252 h 260"/>
                <a:gd name="T24" fmla="*/ 31 w 134"/>
                <a:gd name="T25" fmla="*/ 243 h 260"/>
                <a:gd name="T26" fmla="*/ 33 w 134"/>
                <a:gd name="T27" fmla="*/ 226 h 260"/>
                <a:gd name="T28" fmla="*/ 47 w 134"/>
                <a:gd name="T29" fmla="*/ 206 h 260"/>
                <a:gd name="T30" fmla="*/ 53 w 134"/>
                <a:gd name="T31" fmla="*/ 208 h 260"/>
                <a:gd name="T32" fmla="*/ 96 w 134"/>
                <a:gd name="T33" fmla="*/ 204 h 260"/>
                <a:gd name="T34" fmla="*/ 110 w 134"/>
                <a:gd name="T35" fmla="*/ 172 h 260"/>
                <a:gd name="T36" fmla="*/ 111 w 134"/>
                <a:gd name="T37" fmla="*/ 142 h 260"/>
                <a:gd name="T38" fmla="*/ 112 w 134"/>
                <a:gd name="T39" fmla="*/ 126 h 260"/>
                <a:gd name="T40" fmla="*/ 124 w 134"/>
                <a:gd name="T41" fmla="*/ 118 h 260"/>
                <a:gd name="T42" fmla="*/ 130 w 134"/>
                <a:gd name="T43" fmla="*/ 113 h 260"/>
                <a:gd name="T44" fmla="*/ 124 w 134"/>
                <a:gd name="T45" fmla="*/ 93 h 260"/>
                <a:gd name="T46" fmla="*/ 99 w 134"/>
                <a:gd name="T47" fmla="*/ 72 h 260"/>
                <a:gd name="T48" fmla="*/ 99 w 134"/>
                <a:gd name="T49" fmla="*/ 54 h 260"/>
                <a:gd name="T50" fmla="*/ 70 w 134"/>
                <a:gd name="T51" fmla="*/ 0 h 260"/>
                <a:gd name="T52" fmla="*/ 43 w 134"/>
                <a:gd name="T53" fmla="*/ 9 h 260"/>
                <a:gd name="T54" fmla="*/ 19 w 134"/>
                <a:gd name="T55" fmla="*/ 23 h 260"/>
                <a:gd name="T56" fmla="*/ 41 w 134"/>
                <a:gd name="T57" fmla="*/ 77 h 260"/>
                <a:gd name="T58" fmla="*/ 31 w 134"/>
                <a:gd name="T59" fmla="*/ 90 h 260"/>
                <a:gd name="T60" fmla="*/ 31 w 134"/>
                <a:gd name="T61" fmla="*/ 130 h 260"/>
                <a:gd name="T62" fmla="*/ 42 w 134"/>
                <a:gd name="T63" fmla="*/ 98 h 260"/>
                <a:gd name="T64" fmla="*/ 50 w 134"/>
                <a:gd name="T65" fmla="*/ 76 h 260"/>
                <a:gd name="T66" fmla="*/ 32 w 134"/>
                <a:gd name="T67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260">
                  <a:moveTo>
                    <a:pt x="32" y="29"/>
                  </a:moveTo>
                  <a:cubicBezTo>
                    <a:pt x="58" y="14"/>
                    <a:pt x="58" y="14"/>
                    <a:pt x="58" y="14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111" y="93"/>
                    <a:pt x="120" y="105"/>
                    <a:pt x="113" y="111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05" y="183"/>
                    <a:pt x="84" y="209"/>
                    <a:pt x="38" y="203"/>
                  </a:cubicBezTo>
                  <a:cubicBezTo>
                    <a:pt x="33" y="201"/>
                    <a:pt x="27" y="198"/>
                    <a:pt x="21" y="194"/>
                  </a:cubicBezTo>
                  <a:cubicBezTo>
                    <a:pt x="31" y="213"/>
                    <a:pt x="31" y="213"/>
                    <a:pt x="31" y="213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17" y="260"/>
                    <a:pt x="17" y="260"/>
                    <a:pt x="17" y="260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31" y="243"/>
                    <a:pt x="31" y="243"/>
                    <a:pt x="31" y="243"/>
                  </a:cubicBezTo>
                  <a:cubicBezTo>
                    <a:pt x="30" y="237"/>
                    <a:pt x="31" y="231"/>
                    <a:pt x="33" y="226"/>
                  </a:cubicBezTo>
                  <a:cubicBezTo>
                    <a:pt x="36" y="219"/>
                    <a:pt x="40" y="212"/>
                    <a:pt x="47" y="206"/>
                  </a:cubicBezTo>
                  <a:cubicBezTo>
                    <a:pt x="49" y="207"/>
                    <a:pt x="51" y="208"/>
                    <a:pt x="53" y="208"/>
                  </a:cubicBezTo>
                  <a:cubicBezTo>
                    <a:pt x="68" y="212"/>
                    <a:pt x="83" y="211"/>
                    <a:pt x="96" y="204"/>
                  </a:cubicBezTo>
                  <a:cubicBezTo>
                    <a:pt x="110" y="199"/>
                    <a:pt x="115" y="189"/>
                    <a:pt x="110" y="172"/>
                  </a:cubicBezTo>
                  <a:cubicBezTo>
                    <a:pt x="111" y="142"/>
                    <a:pt x="111" y="142"/>
                    <a:pt x="111" y="142"/>
                  </a:cubicBezTo>
                  <a:cubicBezTo>
                    <a:pt x="112" y="126"/>
                    <a:pt x="112" y="126"/>
                    <a:pt x="112" y="126"/>
                  </a:cubicBezTo>
                  <a:cubicBezTo>
                    <a:pt x="124" y="118"/>
                    <a:pt x="124" y="118"/>
                    <a:pt x="124" y="118"/>
                  </a:cubicBezTo>
                  <a:cubicBezTo>
                    <a:pt x="127" y="116"/>
                    <a:pt x="129" y="115"/>
                    <a:pt x="130" y="113"/>
                  </a:cubicBezTo>
                  <a:cubicBezTo>
                    <a:pt x="134" y="108"/>
                    <a:pt x="132" y="102"/>
                    <a:pt x="124" y="93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90" y="31"/>
                    <a:pt x="81" y="13"/>
                    <a:pt x="70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0" y="13"/>
                    <a:pt x="22" y="18"/>
                    <a:pt x="19" y="2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1" y="130"/>
                    <a:pt x="31" y="130"/>
                    <a:pt x="31" y="130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32" y="29"/>
                    <a:pt x="32" y="29"/>
                    <a:pt x="32" y="29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MH_Other_17">
              <a:extLst>
                <a:ext uri="{FF2B5EF4-FFF2-40B4-BE49-F238E27FC236}">
                  <a16:creationId xmlns:a16="http://schemas.microsoft.com/office/drawing/2014/main" id="{0BD3AA69-CC93-4469-AD91-E6B9829825CC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7046913" y="4973638"/>
              <a:ext cx="123825" cy="211137"/>
            </a:xfrm>
            <a:custGeom>
              <a:avLst/>
              <a:gdLst>
                <a:gd name="T0" fmla="*/ 35 w 99"/>
                <a:gd name="T1" fmla="*/ 56 h 170"/>
                <a:gd name="T2" fmla="*/ 59 w 99"/>
                <a:gd name="T3" fmla="*/ 42 h 170"/>
                <a:gd name="T4" fmla="*/ 86 w 99"/>
                <a:gd name="T5" fmla="*/ 33 h 170"/>
                <a:gd name="T6" fmla="*/ 92 w 99"/>
                <a:gd name="T7" fmla="*/ 31 h 170"/>
                <a:gd name="T8" fmla="*/ 83 w 99"/>
                <a:gd name="T9" fmla="*/ 0 h 170"/>
                <a:gd name="T10" fmla="*/ 0 w 99"/>
                <a:gd name="T11" fmla="*/ 41 h 170"/>
                <a:gd name="T12" fmla="*/ 33 w 99"/>
                <a:gd name="T13" fmla="*/ 106 h 170"/>
                <a:gd name="T14" fmla="*/ 25 w 99"/>
                <a:gd name="T15" fmla="*/ 155 h 170"/>
                <a:gd name="T16" fmla="*/ 5 w 99"/>
                <a:gd name="T17" fmla="*/ 158 h 170"/>
                <a:gd name="T18" fmla="*/ 24 w 99"/>
                <a:gd name="T19" fmla="*/ 170 h 170"/>
                <a:gd name="T20" fmla="*/ 47 w 99"/>
                <a:gd name="T21" fmla="*/ 163 h 170"/>
                <a:gd name="T22" fmla="*/ 47 w 99"/>
                <a:gd name="T23" fmla="*/ 123 h 170"/>
                <a:gd name="T24" fmla="*/ 57 w 99"/>
                <a:gd name="T25" fmla="*/ 110 h 170"/>
                <a:gd name="T26" fmla="*/ 35 w 99"/>
                <a:gd name="T27" fmla="*/ 5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170">
                  <a:moveTo>
                    <a:pt x="35" y="56"/>
                  </a:moveTo>
                  <a:cubicBezTo>
                    <a:pt x="38" y="51"/>
                    <a:pt x="46" y="46"/>
                    <a:pt x="59" y="42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9" y="17"/>
                    <a:pt x="96" y="6"/>
                    <a:pt x="83" y="0"/>
                  </a:cubicBezTo>
                  <a:cubicBezTo>
                    <a:pt x="73" y="13"/>
                    <a:pt x="45" y="26"/>
                    <a:pt x="0" y="41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14" y="160"/>
                    <a:pt x="21" y="164"/>
                    <a:pt x="24" y="170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35" y="56"/>
                    <a:pt x="35" y="56"/>
                    <a:pt x="35" y="56"/>
                  </a:cubicBezTo>
                  <a:close/>
                </a:path>
              </a:pathLst>
            </a:custGeom>
            <a:solidFill>
              <a:srgbClr val="412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MH_Other_18">
              <a:extLst>
                <a:ext uri="{FF2B5EF4-FFF2-40B4-BE49-F238E27FC236}">
                  <a16:creationId xmlns:a16="http://schemas.microsoft.com/office/drawing/2014/main" id="{FC8F8DE6-33F0-45D7-9BDE-FF69C7B30F8A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848475" y="4940300"/>
              <a:ext cx="301625" cy="309563"/>
            </a:xfrm>
            <a:custGeom>
              <a:avLst/>
              <a:gdLst>
                <a:gd name="T0" fmla="*/ 227 w 243"/>
                <a:gd name="T1" fmla="*/ 21 h 248"/>
                <a:gd name="T2" fmla="*/ 149 w 243"/>
                <a:gd name="T3" fmla="*/ 9 h 248"/>
                <a:gd name="T4" fmla="*/ 28 w 243"/>
                <a:gd name="T5" fmla="*/ 59 h 248"/>
                <a:gd name="T6" fmla="*/ 15 w 243"/>
                <a:gd name="T7" fmla="*/ 161 h 248"/>
                <a:gd name="T8" fmla="*/ 57 w 243"/>
                <a:gd name="T9" fmla="*/ 224 h 248"/>
                <a:gd name="T10" fmla="*/ 117 w 243"/>
                <a:gd name="T11" fmla="*/ 186 h 248"/>
                <a:gd name="T12" fmla="*/ 135 w 243"/>
                <a:gd name="T13" fmla="*/ 186 h 248"/>
                <a:gd name="T14" fmla="*/ 135 w 243"/>
                <a:gd name="T15" fmla="*/ 186 h 248"/>
                <a:gd name="T16" fmla="*/ 165 w 243"/>
                <a:gd name="T17" fmla="*/ 184 h 248"/>
                <a:gd name="T18" fmla="*/ 185 w 243"/>
                <a:gd name="T19" fmla="*/ 181 h 248"/>
                <a:gd name="T20" fmla="*/ 193 w 243"/>
                <a:gd name="T21" fmla="*/ 132 h 248"/>
                <a:gd name="T22" fmla="*/ 160 w 243"/>
                <a:gd name="T23" fmla="*/ 67 h 248"/>
                <a:gd name="T24" fmla="*/ 243 w 243"/>
                <a:gd name="T25" fmla="*/ 26 h 248"/>
                <a:gd name="T26" fmla="*/ 227 w 243"/>
                <a:gd name="T27" fmla="*/ 21 h 248"/>
                <a:gd name="T28" fmla="*/ 31 w 243"/>
                <a:gd name="T29" fmla="*/ 60 h 248"/>
                <a:gd name="T30" fmla="*/ 31 w 243"/>
                <a:gd name="T31" fmla="*/ 60 h 248"/>
                <a:gd name="T32" fmla="*/ 148 w 243"/>
                <a:gd name="T33" fmla="*/ 12 h 248"/>
                <a:gd name="T34" fmla="*/ 227 w 243"/>
                <a:gd name="T35" fmla="*/ 24 h 248"/>
                <a:gd name="T36" fmla="*/ 226 w 243"/>
                <a:gd name="T37" fmla="*/ 24 h 248"/>
                <a:gd name="T38" fmla="*/ 238 w 243"/>
                <a:gd name="T39" fmla="*/ 27 h 248"/>
                <a:gd name="T40" fmla="*/ 226 w 243"/>
                <a:gd name="T41" fmla="*/ 36 h 248"/>
                <a:gd name="T42" fmla="*/ 59 w 243"/>
                <a:gd name="T43" fmla="*/ 42 h 248"/>
                <a:gd name="T44" fmla="*/ 30 w 243"/>
                <a:gd name="T45" fmla="*/ 159 h 248"/>
                <a:gd name="T46" fmla="*/ 74 w 243"/>
                <a:gd name="T47" fmla="*/ 231 h 248"/>
                <a:gd name="T48" fmla="*/ 60 w 243"/>
                <a:gd name="T49" fmla="*/ 222 h 248"/>
                <a:gd name="T50" fmla="*/ 18 w 243"/>
                <a:gd name="T51" fmla="*/ 160 h 248"/>
                <a:gd name="T52" fmla="*/ 31 w 243"/>
                <a:gd name="T53" fmla="*/ 6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248">
                  <a:moveTo>
                    <a:pt x="227" y="21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88" y="0"/>
                    <a:pt x="47" y="17"/>
                    <a:pt x="28" y="59"/>
                  </a:cubicBezTo>
                  <a:cubicBezTo>
                    <a:pt x="5" y="92"/>
                    <a:pt x="0" y="127"/>
                    <a:pt x="15" y="161"/>
                  </a:cubicBezTo>
                  <a:cubicBezTo>
                    <a:pt x="34" y="183"/>
                    <a:pt x="48" y="204"/>
                    <a:pt x="57" y="224"/>
                  </a:cubicBezTo>
                  <a:cubicBezTo>
                    <a:pt x="87" y="248"/>
                    <a:pt x="107" y="235"/>
                    <a:pt x="117" y="186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41" y="183"/>
                    <a:pt x="151" y="182"/>
                    <a:pt x="165" y="184"/>
                  </a:cubicBezTo>
                  <a:cubicBezTo>
                    <a:pt x="185" y="181"/>
                    <a:pt x="185" y="181"/>
                    <a:pt x="185" y="181"/>
                  </a:cubicBezTo>
                  <a:cubicBezTo>
                    <a:pt x="193" y="132"/>
                    <a:pt x="193" y="132"/>
                    <a:pt x="193" y="132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205" y="52"/>
                    <a:pt x="233" y="39"/>
                    <a:pt x="243" y="26"/>
                  </a:cubicBezTo>
                  <a:cubicBezTo>
                    <a:pt x="239" y="24"/>
                    <a:pt x="234" y="22"/>
                    <a:pt x="227" y="21"/>
                  </a:cubicBezTo>
                  <a:close/>
                  <a:moveTo>
                    <a:pt x="31" y="60"/>
                  </a:moveTo>
                  <a:cubicBezTo>
                    <a:pt x="31" y="60"/>
                    <a:pt x="31" y="60"/>
                    <a:pt x="31" y="60"/>
                  </a:cubicBezTo>
                  <a:cubicBezTo>
                    <a:pt x="50" y="19"/>
                    <a:pt x="89" y="3"/>
                    <a:pt x="148" y="12"/>
                  </a:cubicBezTo>
                  <a:cubicBezTo>
                    <a:pt x="227" y="24"/>
                    <a:pt x="227" y="24"/>
                    <a:pt x="227" y="24"/>
                  </a:cubicBezTo>
                  <a:cubicBezTo>
                    <a:pt x="226" y="24"/>
                    <a:pt x="226" y="24"/>
                    <a:pt x="226" y="24"/>
                  </a:cubicBezTo>
                  <a:cubicBezTo>
                    <a:pt x="231" y="24"/>
                    <a:pt x="235" y="25"/>
                    <a:pt x="238" y="27"/>
                  </a:cubicBezTo>
                  <a:cubicBezTo>
                    <a:pt x="235" y="30"/>
                    <a:pt x="231" y="33"/>
                    <a:pt x="226" y="36"/>
                  </a:cubicBezTo>
                  <a:cubicBezTo>
                    <a:pt x="143" y="18"/>
                    <a:pt x="87" y="19"/>
                    <a:pt x="59" y="42"/>
                  </a:cubicBezTo>
                  <a:cubicBezTo>
                    <a:pt x="26" y="85"/>
                    <a:pt x="16" y="124"/>
                    <a:pt x="30" y="159"/>
                  </a:cubicBezTo>
                  <a:cubicBezTo>
                    <a:pt x="74" y="231"/>
                    <a:pt x="74" y="231"/>
                    <a:pt x="74" y="231"/>
                  </a:cubicBezTo>
                  <a:cubicBezTo>
                    <a:pt x="70" y="229"/>
                    <a:pt x="65" y="227"/>
                    <a:pt x="60" y="222"/>
                  </a:cubicBezTo>
                  <a:cubicBezTo>
                    <a:pt x="50" y="203"/>
                    <a:pt x="36" y="182"/>
                    <a:pt x="18" y="160"/>
                  </a:cubicBezTo>
                  <a:cubicBezTo>
                    <a:pt x="3" y="126"/>
                    <a:pt x="8" y="93"/>
                    <a:pt x="31" y="60"/>
                  </a:cubicBezTo>
                  <a:close/>
                </a:path>
              </a:pathLst>
            </a:custGeom>
            <a:solidFill>
              <a:srgbClr val="6A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MH_Other_19">
              <a:extLst>
                <a:ext uri="{FF2B5EF4-FFF2-40B4-BE49-F238E27FC236}">
                  <a16:creationId xmlns:a16="http://schemas.microsoft.com/office/drawing/2014/main" id="{25269258-5CD5-4356-A8A3-B286A7B21DD2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851650" y="4945063"/>
              <a:ext cx="293688" cy="282575"/>
            </a:xfrm>
            <a:custGeom>
              <a:avLst/>
              <a:gdLst>
                <a:gd name="T0" fmla="*/ 28 w 235"/>
                <a:gd name="T1" fmla="*/ 57 h 228"/>
                <a:gd name="T2" fmla="*/ 28 w 235"/>
                <a:gd name="T3" fmla="*/ 57 h 228"/>
                <a:gd name="T4" fmla="*/ 15 w 235"/>
                <a:gd name="T5" fmla="*/ 157 h 228"/>
                <a:gd name="T6" fmla="*/ 57 w 235"/>
                <a:gd name="T7" fmla="*/ 219 h 228"/>
                <a:gd name="T8" fmla="*/ 71 w 235"/>
                <a:gd name="T9" fmla="*/ 228 h 228"/>
                <a:gd name="T10" fmla="*/ 27 w 235"/>
                <a:gd name="T11" fmla="*/ 156 h 228"/>
                <a:gd name="T12" fmla="*/ 56 w 235"/>
                <a:gd name="T13" fmla="*/ 39 h 228"/>
                <a:gd name="T14" fmla="*/ 223 w 235"/>
                <a:gd name="T15" fmla="*/ 33 h 228"/>
                <a:gd name="T16" fmla="*/ 235 w 235"/>
                <a:gd name="T17" fmla="*/ 24 h 228"/>
                <a:gd name="T18" fmla="*/ 223 w 235"/>
                <a:gd name="T19" fmla="*/ 21 h 228"/>
                <a:gd name="T20" fmla="*/ 224 w 235"/>
                <a:gd name="T21" fmla="*/ 21 h 228"/>
                <a:gd name="T22" fmla="*/ 145 w 235"/>
                <a:gd name="T23" fmla="*/ 9 h 228"/>
                <a:gd name="T24" fmla="*/ 28 w 235"/>
                <a:gd name="T25" fmla="*/ 5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28">
                  <a:moveTo>
                    <a:pt x="28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5" y="90"/>
                    <a:pt x="0" y="123"/>
                    <a:pt x="15" y="157"/>
                  </a:cubicBezTo>
                  <a:cubicBezTo>
                    <a:pt x="33" y="179"/>
                    <a:pt x="47" y="200"/>
                    <a:pt x="57" y="219"/>
                  </a:cubicBezTo>
                  <a:cubicBezTo>
                    <a:pt x="62" y="224"/>
                    <a:pt x="67" y="226"/>
                    <a:pt x="71" y="228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13" y="121"/>
                    <a:pt x="23" y="82"/>
                    <a:pt x="56" y="39"/>
                  </a:cubicBezTo>
                  <a:cubicBezTo>
                    <a:pt x="84" y="16"/>
                    <a:pt x="140" y="15"/>
                    <a:pt x="223" y="33"/>
                  </a:cubicBezTo>
                  <a:cubicBezTo>
                    <a:pt x="228" y="30"/>
                    <a:pt x="232" y="27"/>
                    <a:pt x="235" y="24"/>
                  </a:cubicBezTo>
                  <a:cubicBezTo>
                    <a:pt x="232" y="22"/>
                    <a:pt x="228" y="21"/>
                    <a:pt x="223" y="21"/>
                  </a:cubicBezTo>
                  <a:cubicBezTo>
                    <a:pt x="224" y="21"/>
                    <a:pt x="224" y="21"/>
                    <a:pt x="224" y="21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86" y="0"/>
                    <a:pt x="47" y="16"/>
                    <a:pt x="28" y="57"/>
                  </a:cubicBezTo>
                  <a:close/>
                </a:path>
              </a:pathLst>
            </a:custGeom>
            <a:solidFill>
              <a:srgbClr val="93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MH_Other_20">
              <a:extLst>
                <a:ext uri="{FF2B5EF4-FFF2-40B4-BE49-F238E27FC236}">
                  <a16:creationId xmlns:a16="http://schemas.microsoft.com/office/drawing/2014/main" id="{44E9AB36-0C12-4A6A-86BD-0BC0A412527C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281863" y="5054600"/>
              <a:ext cx="123825" cy="179388"/>
            </a:xfrm>
            <a:custGeom>
              <a:avLst/>
              <a:gdLst>
                <a:gd name="T0" fmla="*/ 87 w 99"/>
                <a:gd name="T1" fmla="*/ 5 h 145"/>
                <a:gd name="T2" fmla="*/ 82 w 99"/>
                <a:gd name="T3" fmla="*/ 0 h 145"/>
                <a:gd name="T4" fmla="*/ 35 w 99"/>
                <a:gd name="T5" fmla="*/ 59 h 145"/>
                <a:gd name="T6" fmla="*/ 0 w 99"/>
                <a:gd name="T7" fmla="*/ 135 h 145"/>
                <a:gd name="T8" fmla="*/ 81 w 99"/>
                <a:gd name="T9" fmla="*/ 145 h 145"/>
                <a:gd name="T10" fmla="*/ 99 w 99"/>
                <a:gd name="T11" fmla="*/ 95 h 145"/>
                <a:gd name="T12" fmla="*/ 96 w 99"/>
                <a:gd name="T13" fmla="*/ 86 h 145"/>
                <a:gd name="T14" fmla="*/ 94 w 99"/>
                <a:gd name="T15" fmla="*/ 75 h 145"/>
                <a:gd name="T16" fmla="*/ 92 w 99"/>
                <a:gd name="T17" fmla="*/ 35 h 145"/>
                <a:gd name="T18" fmla="*/ 96 w 99"/>
                <a:gd name="T19" fmla="*/ 8 h 145"/>
                <a:gd name="T20" fmla="*/ 96 w 99"/>
                <a:gd name="T21" fmla="*/ 8 h 145"/>
                <a:gd name="T22" fmla="*/ 87 w 99"/>
                <a:gd name="T23" fmla="*/ 5 h 145"/>
                <a:gd name="T24" fmla="*/ 81 w 99"/>
                <a:gd name="T25" fmla="*/ 5 h 145"/>
                <a:gd name="T26" fmla="*/ 81 w 99"/>
                <a:gd name="T27" fmla="*/ 5 h 145"/>
                <a:gd name="T28" fmla="*/ 15 w 99"/>
                <a:gd name="T29" fmla="*/ 134 h 145"/>
                <a:gd name="T30" fmla="*/ 5 w 99"/>
                <a:gd name="T31" fmla="*/ 133 h 145"/>
                <a:gd name="T32" fmla="*/ 38 w 99"/>
                <a:gd name="T33" fmla="*/ 61 h 145"/>
                <a:gd name="T34" fmla="*/ 81 w 99"/>
                <a:gd name="T35" fmla="*/ 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45">
                  <a:moveTo>
                    <a:pt x="87" y="5"/>
                  </a:moveTo>
                  <a:cubicBezTo>
                    <a:pt x="85" y="4"/>
                    <a:pt x="83" y="2"/>
                    <a:pt x="82" y="0"/>
                  </a:cubicBezTo>
                  <a:cubicBezTo>
                    <a:pt x="63" y="14"/>
                    <a:pt x="47" y="33"/>
                    <a:pt x="35" y="5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98" y="92"/>
                    <a:pt x="97" y="89"/>
                    <a:pt x="96" y="86"/>
                  </a:cubicBezTo>
                  <a:cubicBezTo>
                    <a:pt x="96" y="82"/>
                    <a:pt x="95" y="78"/>
                    <a:pt x="94" y="75"/>
                  </a:cubicBezTo>
                  <a:cubicBezTo>
                    <a:pt x="92" y="60"/>
                    <a:pt x="91" y="47"/>
                    <a:pt x="92" y="35"/>
                  </a:cubicBezTo>
                  <a:cubicBezTo>
                    <a:pt x="92" y="25"/>
                    <a:pt x="94" y="16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3" y="8"/>
                    <a:pt x="90" y="7"/>
                    <a:pt x="87" y="5"/>
                  </a:cubicBezTo>
                  <a:close/>
                  <a:moveTo>
                    <a:pt x="81" y="5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51" y="49"/>
                    <a:pt x="29" y="92"/>
                    <a:pt x="1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9" y="36"/>
                    <a:pt x="64" y="17"/>
                    <a:pt x="81" y="5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MH_Other_21">
              <a:extLst>
                <a:ext uri="{FF2B5EF4-FFF2-40B4-BE49-F238E27FC236}">
                  <a16:creationId xmlns:a16="http://schemas.microsoft.com/office/drawing/2014/main" id="{2605421A-F1CB-479F-BFAE-2464FD6BD166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7288213" y="5060950"/>
              <a:ext cx="93662" cy="158750"/>
            </a:xfrm>
            <a:custGeom>
              <a:avLst/>
              <a:gdLst>
                <a:gd name="T0" fmla="*/ 76 w 76"/>
                <a:gd name="T1" fmla="*/ 0 h 129"/>
                <a:gd name="T2" fmla="*/ 76 w 76"/>
                <a:gd name="T3" fmla="*/ 0 h 129"/>
                <a:gd name="T4" fmla="*/ 33 w 76"/>
                <a:gd name="T5" fmla="*/ 56 h 129"/>
                <a:gd name="T6" fmla="*/ 0 w 76"/>
                <a:gd name="T7" fmla="*/ 128 h 129"/>
                <a:gd name="T8" fmla="*/ 10 w 76"/>
                <a:gd name="T9" fmla="*/ 129 h 129"/>
                <a:gd name="T10" fmla="*/ 76 w 76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29">
                  <a:moveTo>
                    <a:pt x="7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59" y="12"/>
                    <a:pt x="44" y="31"/>
                    <a:pt x="33" y="5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24" y="87"/>
                    <a:pt x="46" y="44"/>
                    <a:pt x="76" y="0"/>
                  </a:cubicBezTo>
                  <a:close/>
                </a:path>
              </a:pathLst>
            </a:custGeom>
            <a:solidFill>
              <a:srgbClr val="E0D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MH_Other_22">
              <a:extLst>
                <a:ext uri="{FF2B5EF4-FFF2-40B4-BE49-F238E27FC236}">
                  <a16:creationId xmlns:a16="http://schemas.microsoft.com/office/drawing/2014/main" id="{E1A658BF-FB60-40E1-B72C-8A1907B8865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7353300" y="4938713"/>
              <a:ext cx="198438" cy="214312"/>
            </a:xfrm>
            <a:custGeom>
              <a:avLst/>
              <a:gdLst>
                <a:gd name="T0" fmla="*/ 23 w 159"/>
                <a:gd name="T1" fmla="*/ 94 h 173"/>
                <a:gd name="T2" fmla="*/ 28 w 159"/>
                <a:gd name="T3" fmla="*/ 99 h 173"/>
                <a:gd name="T4" fmla="*/ 34 w 159"/>
                <a:gd name="T5" fmla="*/ 86 h 173"/>
                <a:gd name="T6" fmla="*/ 37 w 159"/>
                <a:gd name="T7" fmla="*/ 102 h 173"/>
                <a:gd name="T8" fmla="*/ 37 w 159"/>
                <a:gd name="T9" fmla="*/ 102 h 173"/>
                <a:gd name="T10" fmla="*/ 41 w 159"/>
                <a:gd name="T11" fmla="*/ 118 h 173"/>
                <a:gd name="T12" fmla="*/ 43 w 159"/>
                <a:gd name="T13" fmla="*/ 124 h 173"/>
                <a:gd name="T14" fmla="*/ 44 w 159"/>
                <a:gd name="T15" fmla="*/ 126 h 173"/>
                <a:gd name="T16" fmla="*/ 128 w 159"/>
                <a:gd name="T17" fmla="*/ 145 h 173"/>
                <a:gd name="T18" fmla="*/ 159 w 159"/>
                <a:gd name="T19" fmla="*/ 93 h 173"/>
                <a:gd name="T20" fmla="*/ 159 w 159"/>
                <a:gd name="T21" fmla="*/ 36 h 173"/>
                <a:gd name="T22" fmla="*/ 61 w 159"/>
                <a:gd name="T23" fmla="*/ 31 h 173"/>
                <a:gd name="T24" fmla="*/ 37 w 159"/>
                <a:gd name="T25" fmla="*/ 66 h 173"/>
                <a:gd name="T26" fmla="*/ 27 w 159"/>
                <a:gd name="T27" fmla="*/ 66 h 173"/>
                <a:gd name="T28" fmla="*/ 9 w 159"/>
                <a:gd name="T29" fmla="*/ 40 h 173"/>
                <a:gd name="T30" fmla="*/ 15 w 159"/>
                <a:gd name="T31" fmla="*/ 81 h 173"/>
                <a:gd name="T32" fmla="*/ 20 w 159"/>
                <a:gd name="T33" fmla="*/ 91 h 173"/>
                <a:gd name="T34" fmla="*/ 23 w 159"/>
                <a:gd name="T35" fmla="*/ 9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173">
                  <a:moveTo>
                    <a:pt x="23" y="94"/>
                  </a:moveTo>
                  <a:cubicBezTo>
                    <a:pt x="24" y="96"/>
                    <a:pt x="26" y="98"/>
                    <a:pt x="28" y="99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20"/>
                    <a:pt x="42" y="122"/>
                    <a:pt x="43" y="124"/>
                  </a:cubicBezTo>
                  <a:cubicBezTo>
                    <a:pt x="43" y="125"/>
                    <a:pt x="44" y="125"/>
                    <a:pt x="44" y="126"/>
                  </a:cubicBezTo>
                  <a:cubicBezTo>
                    <a:pt x="81" y="167"/>
                    <a:pt x="108" y="173"/>
                    <a:pt x="128" y="145"/>
                  </a:cubicBezTo>
                  <a:cubicBezTo>
                    <a:pt x="159" y="93"/>
                    <a:pt x="159" y="93"/>
                    <a:pt x="159" y="9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34" y="1"/>
                    <a:pt x="102" y="0"/>
                    <a:pt x="61" y="31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1" y="52"/>
                    <a:pt x="15" y="43"/>
                    <a:pt x="9" y="40"/>
                  </a:cubicBezTo>
                  <a:cubicBezTo>
                    <a:pt x="0" y="45"/>
                    <a:pt x="3" y="58"/>
                    <a:pt x="15" y="81"/>
                  </a:cubicBezTo>
                  <a:cubicBezTo>
                    <a:pt x="17" y="84"/>
                    <a:pt x="18" y="88"/>
                    <a:pt x="20" y="91"/>
                  </a:cubicBezTo>
                  <a:cubicBezTo>
                    <a:pt x="21" y="92"/>
                    <a:pt x="22" y="93"/>
                    <a:pt x="23" y="94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MH_Other_23">
              <a:extLst>
                <a:ext uri="{FF2B5EF4-FFF2-40B4-BE49-F238E27FC236}">
                  <a16:creationId xmlns:a16="http://schemas.microsoft.com/office/drawing/2014/main" id="{A1FDB877-8A74-49CE-8353-3D008346CCD4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270750" y="5049838"/>
              <a:ext cx="168275" cy="541337"/>
            </a:xfrm>
            <a:custGeom>
              <a:avLst/>
              <a:gdLst>
                <a:gd name="T0" fmla="*/ 90 w 134"/>
                <a:gd name="T1" fmla="*/ 3 h 436"/>
                <a:gd name="T2" fmla="*/ 87 w 134"/>
                <a:gd name="T3" fmla="*/ 0 h 436"/>
                <a:gd name="T4" fmla="*/ 78 w 134"/>
                <a:gd name="T5" fmla="*/ 4 h 436"/>
                <a:gd name="T6" fmla="*/ 45 w 134"/>
                <a:gd name="T7" fmla="*/ 41 h 436"/>
                <a:gd name="T8" fmla="*/ 0 w 134"/>
                <a:gd name="T9" fmla="*/ 147 h 436"/>
                <a:gd name="T10" fmla="*/ 77 w 134"/>
                <a:gd name="T11" fmla="*/ 158 h 436"/>
                <a:gd name="T12" fmla="*/ 107 w 134"/>
                <a:gd name="T13" fmla="*/ 199 h 436"/>
                <a:gd name="T14" fmla="*/ 93 w 134"/>
                <a:gd name="T15" fmla="*/ 385 h 436"/>
                <a:gd name="T16" fmla="*/ 81 w 134"/>
                <a:gd name="T17" fmla="*/ 416 h 436"/>
                <a:gd name="T18" fmla="*/ 74 w 134"/>
                <a:gd name="T19" fmla="*/ 426 h 436"/>
                <a:gd name="T20" fmla="*/ 51 w 134"/>
                <a:gd name="T21" fmla="*/ 430 h 436"/>
                <a:gd name="T22" fmla="*/ 51 w 134"/>
                <a:gd name="T23" fmla="*/ 436 h 436"/>
                <a:gd name="T24" fmla="*/ 59 w 134"/>
                <a:gd name="T25" fmla="*/ 435 h 436"/>
                <a:gd name="T26" fmla="*/ 83 w 134"/>
                <a:gd name="T27" fmla="*/ 430 h 436"/>
                <a:gd name="T28" fmla="*/ 90 w 134"/>
                <a:gd name="T29" fmla="*/ 428 h 436"/>
                <a:gd name="T30" fmla="*/ 99 w 134"/>
                <a:gd name="T31" fmla="*/ 414 h 436"/>
                <a:gd name="T32" fmla="*/ 115 w 134"/>
                <a:gd name="T33" fmla="*/ 372 h 436"/>
                <a:gd name="T34" fmla="*/ 121 w 134"/>
                <a:gd name="T35" fmla="*/ 348 h 436"/>
                <a:gd name="T36" fmla="*/ 123 w 134"/>
                <a:gd name="T37" fmla="*/ 336 h 436"/>
                <a:gd name="T38" fmla="*/ 134 w 134"/>
                <a:gd name="T39" fmla="*/ 226 h 436"/>
                <a:gd name="T40" fmla="*/ 133 w 134"/>
                <a:gd name="T41" fmla="*/ 221 h 436"/>
                <a:gd name="T42" fmla="*/ 116 w 134"/>
                <a:gd name="T43" fmla="*/ 188 h 436"/>
                <a:gd name="T44" fmla="*/ 89 w 134"/>
                <a:gd name="T45" fmla="*/ 148 h 436"/>
                <a:gd name="T46" fmla="*/ 8 w 134"/>
                <a:gd name="T47" fmla="*/ 138 h 436"/>
                <a:gd name="T48" fmla="*/ 43 w 134"/>
                <a:gd name="T49" fmla="*/ 62 h 436"/>
                <a:gd name="T50" fmla="*/ 90 w 134"/>
                <a:gd name="T51" fmla="*/ 3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4" h="436">
                  <a:moveTo>
                    <a:pt x="90" y="3"/>
                  </a:moveTo>
                  <a:cubicBezTo>
                    <a:pt x="89" y="2"/>
                    <a:pt x="88" y="1"/>
                    <a:pt x="87" y="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77" y="158"/>
                    <a:pt x="77" y="158"/>
                    <a:pt x="77" y="158"/>
                  </a:cubicBezTo>
                  <a:cubicBezTo>
                    <a:pt x="82" y="173"/>
                    <a:pt x="92" y="187"/>
                    <a:pt x="107" y="199"/>
                  </a:cubicBezTo>
                  <a:cubicBezTo>
                    <a:pt x="116" y="275"/>
                    <a:pt x="111" y="337"/>
                    <a:pt x="93" y="385"/>
                  </a:cubicBezTo>
                  <a:cubicBezTo>
                    <a:pt x="81" y="416"/>
                    <a:pt x="81" y="416"/>
                    <a:pt x="81" y="416"/>
                  </a:cubicBezTo>
                  <a:cubicBezTo>
                    <a:pt x="74" y="426"/>
                    <a:pt x="74" y="426"/>
                    <a:pt x="74" y="426"/>
                  </a:cubicBezTo>
                  <a:cubicBezTo>
                    <a:pt x="51" y="430"/>
                    <a:pt x="51" y="430"/>
                    <a:pt x="51" y="430"/>
                  </a:cubicBezTo>
                  <a:cubicBezTo>
                    <a:pt x="51" y="432"/>
                    <a:pt x="51" y="434"/>
                    <a:pt x="51" y="436"/>
                  </a:cubicBezTo>
                  <a:cubicBezTo>
                    <a:pt x="53" y="435"/>
                    <a:pt x="56" y="435"/>
                    <a:pt x="59" y="435"/>
                  </a:cubicBezTo>
                  <a:cubicBezTo>
                    <a:pt x="83" y="430"/>
                    <a:pt x="83" y="430"/>
                    <a:pt x="83" y="430"/>
                  </a:cubicBezTo>
                  <a:cubicBezTo>
                    <a:pt x="90" y="428"/>
                    <a:pt x="90" y="428"/>
                    <a:pt x="90" y="428"/>
                  </a:cubicBezTo>
                  <a:cubicBezTo>
                    <a:pt x="93" y="424"/>
                    <a:pt x="96" y="419"/>
                    <a:pt x="99" y="414"/>
                  </a:cubicBezTo>
                  <a:cubicBezTo>
                    <a:pt x="105" y="402"/>
                    <a:pt x="110" y="388"/>
                    <a:pt x="115" y="372"/>
                  </a:cubicBezTo>
                  <a:cubicBezTo>
                    <a:pt x="117" y="365"/>
                    <a:pt x="119" y="357"/>
                    <a:pt x="121" y="348"/>
                  </a:cubicBezTo>
                  <a:cubicBezTo>
                    <a:pt x="122" y="344"/>
                    <a:pt x="122" y="340"/>
                    <a:pt x="123" y="336"/>
                  </a:cubicBezTo>
                  <a:cubicBezTo>
                    <a:pt x="129" y="305"/>
                    <a:pt x="132" y="269"/>
                    <a:pt x="134" y="226"/>
                  </a:cubicBezTo>
                  <a:cubicBezTo>
                    <a:pt x="134" y="224"/>
                    <a:pt x="133" y="223"/>
                    <a:pt x="133" y="221"/>
                  </a:cubicBezTo>
                  <a:cubicBezTo>
                    <a:pt x="131" y="211"/>
                    <a:pt x="125" y="200"/>
                    <a:pt x="116" y="188"/>
                  </a:cubicBezTo>
                  <a:cubicBezTo>
                    <a:pt x="98" y="175"/>
                    <a:pt x="89" y="161"/>
                    <a:pt x="89" y="14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55" y="36"/>
                    <a:pt x="71" y="17"/>
                    <a:pt x="90" y="3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MH_Other_24">
              <a:extLst>
                <a:ext uri="{FF2B5EF4-FFF2-40B4-BE49-F238E27FC236}">
                  <a16:creationId xmlns:a16="http://schemas.microsoft.com/office/drawing/2014/main" id="{5016528F-5869-451D-BA76-4F000BF28021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89813" y="5043488"/>
              <a:ext cx="11112" cy="20637"/>
            </a:xfrm>
            <a:custGeom>
              <a:avLst/>
              <a:gdLst>
                <a:gd name="T0" fmla="*/ 9 w 9"/>
                <a:gd name="T1" fmla="*/ 16 h 16"/>
                <a:gd name="T2" fmla="*/ 6 w 9"/>
                <a:gd name="T3" fmla="*/ 0 h 16"/>
                <a:gd name="T4" fmla="*/ 0 w 9"/>
                <a:gd name="T5" fmla="*/ 13 h 16"/>
                <a:gd name="T6" fmla="*/ 9 w 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9" y="16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5"/>
                    <a:pt x="6" y="16"/>
                    <a:pt x="9" y="16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MH_Other_25">
              <a:extLst>
                <a:ext uri="{FF2B5EF4-FFF2-40B4-BE49-F238E27FC236}">
                  <a16:creationId xmlns:a16="http://schemas.microsoft.com/office/drawing/2014/main" id="{3D60625A-C8C5-4033-A472-27B0DDFCA71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364413" y="4840288"/>
              <a:ext cx="300037" cy="268287"/>
            </a:xfrm>
            <a:custGeom>
              <a:avLst/>
              <a:gdLst>
                <a:gd name="T0" fmla="*/ 20 w 243"/>
                <a:gd name="T1" fmla="*/ 145 h 218"/>
                <a:gd name="T2" fmla="*/ 30 w 243"/>
                <a:gd name="T3" fmla="*/ 145 h 218"/>
                <a:gd name="T4" fmla="*/ 43 w 243"/>
                <a:gd name="T5" fmla="*/ 105 h 218"/>
                <a:gd name="T6" fmla="*/ 101 w 243"/>
                <a:gd name="T7" fmla="*/ 78 h 218"/>
                <a:gd name="T8" fmla="*/ 157 w 243"/>
                <a:gd name="T9" fmla="*/ 99 h 218"/>
                <a:gd name="T10" fmla="*/ 165 w 243"/>
                <a:gd name="T11" fmla="*/ 108 h 218"/>
                <a:gd name="T12" fmla="*/ 161 w 243"/>
                <a:gd name="T13" fmla="*/ 145 h 218"/>
                <a:gd name="T14" fmla="*/ 163 w 243"/>
                <a:gd name="T15" fmla="*/ 156 h 218"/>
                <a:gd name="T16" fmla="*/ 163 w 243"/>
                <a:gd name="T17" fmla="*/ 164 h 218"/>
                <a:gd name="T18" fmla="*/ 210 w 243"/>
                <a:gd name="T19" fmla="*/ 198 h 218"/>
                <a:gd name="T20" fmla="*/ 242 w 243"/>
                <a:gd name="T21" fmla="*/ 218 h 218"/>
                <a:gd name="T22" fmla="*/ 199 w 243"/>
                <a:gd name="T23" fmla="*/ 177 h 218"/>
                <a:gd name="T24" fmla="*/ 166 w 243"/>
                <a:gd name="T25" fmla="*/ 122 h 218"/>
                <a:gd name="T26" fmla="*/ 170 w 243"/>
                <a:gd name="T27" fmla="*/ 109 h 218"/>
                <a:gd name="T28" fmla="*/ 162 w 243"/>
                <a:gd name="T29" fmla="*/ 48 h 218"/>
                <a:gd name="T30" fmla="*/ 78 w 243"/>
                <a:gd name="T31" fmla="*/ 7 h 218"/>
                <a:gd name="T32" fmla="*/ 7 w 243"/>
                <a:gd name="T33" fmla="*/ 78 h 218"/>
                <a:gd name="T34" fmla="*/ 2 w 243"/>
                <a:gd name="T35" fmla="*/ 119 h 218"/>
                <a:gd name="T36" fmla="*/ 20 w 243"/>
                <a:gd name="T37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218">
                  <a:moveTo>
                    <a:pt x="20" y="145"/>
                  </a:moveTo>
                  <a:cubicBezTo>
                    <a:pt x="30" y="145"/>
                    <a:pt x="30" y="145"/>
                    <a:pt x="30" y="145"/>
                  </a:cubicBezTo>
                  <a:cubicBezTo>
                    <a:pt x="33" y="133"/>
                    <a:pt x="37" y="120"/>
                    <a:pt x="43" y="105"/>
                  </a:cubicBezTo>
                  <a:cubicBezTo>
                    <a:pt x="57" y="91"/>
                    <a:pt x="76" y="81"/>
                    <a:pt x="101" y="78"/>
                  </a:cubicBezTo>
                  <a:cubicBezTo>
                    <a:pt x="123" y="69"/>
                    <a:pt x="141" y="77"/>
                    <a:pt x="157" y="99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1" y="121"/>
                    <a:pt x="160" y="133"/>
                    <a:pt x="161" y="145"/>
                  </a:cubicBezTo>
                  <a:cubicBezTo>
                    <a:pt x="162" y="149"/>
                    <a:pt x="162" y="152"/>
                    <a:pt x="163" y="156"/>
                  </a:cubicBezTo>
                  <a:cubicBezTo>
                    <a:pt x="163" y="158"/>
                    <a:pt x="163" y="161"/>
                    <a:pt x="163" y="164"/>
                  </a:cubicBezTo>
                  <a:cubicBezTo>
                    <a:pt x="178" y="168"/>
                    <a:pt x="194" y="179"/>
                    <a:pt x="210" y="198"/>
                  </a:cubicBezTo>
                  <a:cubicBezTo>
                    <a:pt x="221" y="204"/>
                    <a:pt x="232" y="211"/>
                    <a:pt x="242" y="218"/>
                  </a:cubicBezTo>
                  <a:cubicBezTo>
                    <a:pt x="243" y="206"/>
                    <a:pt x="228" y="192"/>
                    <a:pt x="199" y="177"/>
                  </a:cubicBezTo>
                  <a:cubicBezTo>
                    <a:pt x="181" y="163"/>
                    <a:pt x="170" y="145"/>
                    <a:pt x="166" y="122"/>
                  </a:cubicBezTo>
                  <a:cubicBezTo>
                    <a:pt x="167" y="117"/>
                    <a:pt x="169" y="113"/>
                    <a:pt x="170" y="109"/>
                  </a:cubicBezTo>
                  <a:cubicBezTo>
                    <a:pt x="179" y="91"/>
                    <a:pt x="176" y="70"/>
                    <a:pt x="162" y="48"/>
                  </a:cubicBezTo>
                  <a:cubicBezTo>
                    <a:pt x="141" y="14"/>
                    <a:pt x="114" y="0"/>
                    <a:pt x="78" y="7"/>
                  </a:cubicBezTo>
                  <a:cubicBezTo>
                    <a:pt x="33" y="14"/>
                    <a:pt x="9" y="38"/>
                    <a:pt x="7" y="78"/>
                  </a:cubicBezTo>
                  <a:cubicBezTo>
                    <a:pt x="1" y="92"/>
                    <a:pt x="0" y="106"/>
                    <a:pt x="2" y="119"/>
                  </a:cubicBezTo>
                  <a:cubicBezTo>
                    <a:pt x="8" y="122"/>
                    <a:pt x="14" y="131"/>
                    <a:pt x="20" y="145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MH_Other_26">
              <a:extLst>
                <a:ext uri="{FF2B5EF4-FFF2-40B4-BE49-F238E27FC236}">
                  <a16:creationId xmlns:a16="http://schemas.microsoft.com/office/drawing/2014/main" id="{C24904A5-98EE-447D-A538-EF3F27279AE7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400925" y="4926013"/>
              <a:ext cx="168275" cy="236537"/>
            </a:xfrm>
            <a:custGeom>
              <a:avLst/>
              <a:gdLst>
                <a:gd name="T0" fmla="*/ 0 w 135"/>
                <a:gd name="T1" fmla="*/ 76 h 192"/>
                <a:gd name="T2" fmla="*/ 24 w 135"/>
                <a:gd name="T3" fmla="*/ 41 h 192"/>
                <a:gd name="T4" fmla="*/ 122 w 135"/>
                <a:gd name="T5" fmla="*/ 46 h 192"/>
                <a:gd name="T6" fmla="*/ 122 w 135"/>
                <a:gd name="T7" fmla="*/ 103 h 192"/>
                <a:gd name="T8" fmla="*/ 91 w 135"/>
                <a:gd name="T9" fmla="*/ 155 h 192"/>
                <a:gd name="T10" fmla="*/ 7 w 135"/>
                <a:gd name="T11" fmla="*/ 136 h 192"/>
                <a:gd name="T12" fmla="*/ 6 w 135"/>
                <a:gd name="T13" fmla="*/ 134 h 192"/>
                <a:gd name="T14" fmla="*/ 12 w 135"/>
                <a:gd name="T15" fmla="*/ 146 h 192"/>
                <a:gd name="T16" fmla="*/ 36 w 135"/>
                <a:gd name="T17" fmla="*/ 171 h 192"/>
                <a:gd name="T18" fmla="*/ 93 w 135"/>
                <a:gd name="T19" fmla="*/ 171 h 192"/>
                <a:gd name="T20" fmla="*/ 104 w 135"/>
                <a:gd name="T21" fmla="*/ 157 h 192"/>
                <a:gd name="T22" fmla="*/ 116 w 135"/>
                <a:gd name="T23" fmla="*/ 143 h 192"/>
                <a:gd name="T24" fmla="*/ 131 w 135"/>
                <a:gd name="T25" fmla="*/ 111 h 192"/>
                <a:gd name="T26" fmla="*/ 133 w 135"/>
                <a:gd name="T27" fmla="*/ 95 h 192"/>
                <a:gd name="T28" fmla="*/ 133 w 135"/>
                <a:gd name="T29" fmla="*/ 87 h 192"/>
                <a:gd name="T30" fmla="*/ 131 w 135"/>
                <a:gd name="T31" fmla="*/ 76 h 192"/>
                <a:gd name="T32" fmla="*/ 135 w 135"/>
                <a:gd name="T33" fmla="*/ 39 h 192"/>
                <a:gd name="T34" fmla="*/ 127 w 135"/>
                <a:gd name="T35" fmla="*/ 30 h 192"/>
                <a:gd name="T36" fmla="*/ 71 w 135"/>
                <a:gd name="T37" fmla="*/ 9 h 192"/>
                <a:gd name="T38" fmla="*/ 13 w 135"/>
                <a:gd name="T39" fmla="*/ 36 h 192"/>
                <a:gd name="T40" fmla="*/ 0 w 135"/>
                <a:gd name="T41" fmla="*/ 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92">
                  <a:moveTo>
                    <a:pt x="0" y="76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65" y="10"/>
                    <a:pt x="97" y="11"/>
                    <a:pt x="122" y="46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71" y="183"/>
                    <a:pt x="44" y="177"/>
                    <a:pt x="7" y="136"/>
                  </a:cubicBezTo>
                  <a:cubicBezTo>
                    <a:pt x="7" y="135"/>
                    <a:pt x="6" y="135"/>
                    <a:pt x="6" y="134"/>
                  </a:cubicBezTo>
                  <a:cubicBezTo>
                    <a:pt x="7" y="139"/>
                    <a:pt x="9" y="143"/>
                    <a:pt x="12" y="146"/>
                  </a:cubicBezTo>
                  <a:cubicBezTo>
                    <a:pt x="18" y="156"/>
                    <a:pt x="26" y="164"/>
                    <a:pt x="36" y="171"/>
                  </a:cubicBezTo>
                  <a:cubicBezTo>
                    <a:pt x="56" y="192"/>
                    <a:pt x="75" y="192"/>
                    <a:pt x="93" y="171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23" y="132"/>
                    <a:pt x="128" y="122"/>
                    <a:pt x="131" y="111"/>
                  </a:cubicBezTo>
                  <a:cubicBezTo>
                    <a:pt x="132" y="106"/>
                    <a:pt x="133" y="100"/>
                    <a:pt x="133" y="95"/>
                  </a:cubicBezTo>
                  <a:cubicBezTo>
                    <a:pt x="133" y="92"/>
                    <a:pt x="133" y="89"/>
                    <a:pt x="133" y="87"/>
                  </a:cubicBezTo>
                  <a:cubicBezTo>
                    <a:pt x="132" y="83"/>
                    <a:pt x="132" y="80"/>
                    <a:pt x="131" y="76"/>
                  </a:cubicBezTo>
                  <a:cubicBezTo>
                    <a:pt x="130" y="64"/>
                    <a:pt x="131" y="52"/>
                    <a:pt x="135" y="3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11" y="8"/>
                    <a:pt x="93" y="0"/>
                    <a:pt x="71" y="9"/>
                  </a:cubicBezTo>
                  <a:cubicBezTo>
                    <a:pt x="46" y="12"/>
                    <a:pt x="27" y="22"/>
                    <a:pt x="13" y="36"/>
                  </a:cubicBezTo>
                  <a:cubicBezTo>
                    <a:pt x="7" y="51"/>
                    <a:pt x="3" y="64"/>
                    <a:pt x="0" y="76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MH_Other_27">
              <a:extLst>
                <a:ext uri="{FF2B5EF4-FFF2-40B4-BE49-F238E27FC236}">
                  <a16:creationId xmlns:a16="http://schemas.microsoft.com/office/drawing/2014/main" id="{7DA38B59-D2B8-4EAA-B282-B288A9B77A3A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7485063" y="5043488"/>
              <a:ext cx="193675" cy="442912"/>
            </a:xfrm>
            <a:custGeom>
              <a:avLst/>
              <a:gdLst>
                <a:gd name="T0" fmla="*/ 65 w 156"/>
                <a:gd name="T1" fmla="*/ 0 h 357"/>
                <a:gd name="T2" fmla="*/ 63 w 156"/>
                <a:gd name="T3" fmla="*/ 16 h 357"/>
                <a:gd name="T4" fmla="*/ 88 w 156"/>
                <a:gd name="T5" fmla="*/ 63 h 357"/>
                <a:gd name="T6" fmla="*/ 99 w 156"/>
                <a:gd name="T7" fmla="*/ 137 h 357"/>
                <a:gd name="T8" fmla="*/ 37 w 156"/>
                <a:gd name="T9" fmla="*/ 142 h 357"/>
                <a:gd name="T10" fmla="*/ 23 w 156"/>
                <a:gd name="T11" fmla="*/ 108 h 357"/>
                <a:gd name="T12" fmla="*/ 20 w 156"/>
                <a:gd name="T13" fmla="*/ 116 h 357"/>
                <a:gd name="T14" fmla="*/ 27 w 156"/>
                <a:gd name="T15" fmla="*/ 143 h 357"/>
                <a:gd name="T16" fmla="*/ 5 w 156"/>
                <a:gd name="T17" fmla="*/ 172 h 357"/>
                <a:gd name="T18" fmla="*/ 0 w 156"/>
                <a:gd name="T19" fmla="*/ 209 h 357"/>
                <a:gd name="T20" fmla="*/ 35 w 156"/>
                <a:gd name="T21" fmla="*/ 153 h 357"/>
                <a:gd name="T22" fmla="*/ 106 w 156"/>
                <a:gd name="T23" fmla="*/ 144 h 357"/>
                <a:gd name="T24" fmla="*/ 96 w 156"/>
                <a:gd name="T25" fmla="*/ 44 h 357"/>
                <a:gd name="T26" fmla="*/ 96 w 156"/>
                <a:gd name="T27" fmla="*/ 36 h 357"/>
                <a:gd name="T28" fmla="*/ 139 w 156"/>
                <a:gd name="T29" fmla="*/ 68 h 357"/>
                <a:gd name="T30" fmla="*/ 98 w 156"/>
                <a:gd name="T31" fmla="*/ 209 h 357"/>
                <a:gd name="T32" fmla="*/ 118 w 156"/>
                <a:gd name="T33" fmla="*/ 289 h 357"/>
                <a:gd name="T34" fmla="*/ 39 w 156"/>
                <a:gd name="T35" fmla="*/ 313 h 357"/>
                <a:gd name="T36" fmla="*/ 21 w 156"/>
                <a:gd name="T37" fmla="*/ 347 h 357"/>
                <a:gd name="T38" fmla="*/ 27 w 156"/>
                <a:gd name="T39" fmla="*/ 357 h 357"/>
                <a:gd name="T40" fmla="*/ 49 w 156"/>
                <a:gd name="T41" fmla="*/ 324 h 357"/>
                <a:gd name="T42" fmla="*/ 111 w 156"/>
                <a:gd name="T43" fmla="*/ 300 h 357"/>
                <a:gd name="T44" fmla="*/ 117 w 156"/>
                <a:gd name="T45" fmla="*/ 298 h 357"/>
                <a:gd name="T46" fmla="*/ 120 w 156"/>
                <a:gd name="T47" fmla="*/ 298 h 357"/>
                <a:gd name="T48" fmla="*/ 123 w 156"/>
                <a:gd name="T49" fmla="*/ 303 h 357"/>
                <a:gd name="T50" fmla="*/ 110 w 156"/>
                <a:gd name="T51" fmla="*/ 326 h 357"/>
                <a:gd name="T52" fmla="*/ 143 w 156"/>
                <a:gd name="T53" fmla="*/ 315 h 357"/>
                <a:gd name="T54" fmla="*/ 110 w 156"/>
                <a:gd name="T55" fmla="*/ 208 h 357"/>
                <a:gd name="T56" fmla="*/ 156 w 156"/>
                <a:gd name="T57" fmla="*/ 64 h 357"/>
                <a:gd name="T58" fmla="*/ 145 w 156"/>
                <a:gd name="T59" fmla="*/ 55 h 357"/>
                <a:gd name="T60" fmla="*/ 144 w 156"/>
                <a:gd name="T61" fmla="*/ 54 h 357"/>
                <a:gd name="T62" fmla="*/ 112 w 156"/>
                <a:gd name="T63" fmla="*/ 34 h 357"/>
                <a:gd name="T64" fmla="*/ 65 w 156"/>
                <a:gd name="T65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57">
                  <a:moveTo>
                    <a:pt x="65" y="0"/>
                  </a:moveTo>
                  <a:cubicBezTo>
                    <a:pt x="65" y="5"/>
                    <a:pt x="64" y="11"/>
                    <a:pt x="63" y="16"/>
                  </a:cubicBezTo>
                  <a:cubicBezTo>
                    <a:pt x="74" y="23"/>
                    <a:pt x="83" y="39"/>
                    <a:pt x="88" y="6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23" y="108"/>
                    <a:pt x="23" y="108"/>
                    <a:pt x="23" y="108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2" y="184"/>
                    <a:pt x="1" y="196"/>
                    <a:pt x="0" y="209"/>
                  </a:cubicBezTo>
                  <a:cubicBezTo>
                    <a:pt x="4" y="185"/>
                    <a:pt x="16" y="167"/>
                    <a:pt x="35" y="153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39" y="68"/>
                    <a:pt x="139" y="68"/>
                    <a:pt x="139" y="68"/>
                  </a:cubicBezTo>
                  <a:cubicBezTo>
                    <a:pt x="119" y="113"/>
                    <a:pt x="106" y="160"/>
                    <a:pt x="98" y="209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39" y="313"/>
                    <a:pt x="39" y="313"/>
                    <a:pt x="39" y="313"/>
                  </a:cubicBezTo>
                  <a:cubicBezTo>
                    <a:pt x="21" y="347"/>
                    <a:pt x="21" y="347"/>
                    <a:pt x="21" y="347"/>
                  </a:cubicBezTo>
                  <a:cubicBezTo>
                    <a:pt x="23" y="351"/>
                    <a:pt x="25" y="354"/>
                    <a:pt x="27" y="357"/>
                  </a:cubicBezTo>
                  <a:cubicBezTo>
                    <a:pt x="34" y="348"/>
                    <a:pt x="41" y="337"/>
                    <a:pt x="49" y="324"/>
                  </a:cubicBezTo>
                  <a:cubicBezTo>
                    <a:pt x="69" y="318"/>
                    <a:pt x="90" y="310"/>
                    <a:pt x="111" y="300"/>
                  </a:cubicBezTo>
                  <a:cubicBezTo>
                    <a:pt x="113" y="299"/>
                    <a:pt x="115" y="299"/>
                    <a:pt x="117" y="298"/>
                  </a:cubicBezTo>
                  <a:cubicBezTo>
                    <a:pt x="118" y="298"/>
                    <a:pt x="119" y="298"/>
                    <a:pt x="120" y="298"/>
                  </a:cubicBezTo>
                  <a:cubicBezTo>
                    <a:pt x="122" y="298"/>
                    <a:pt x="123" y="300"/>
                    <a:pt x="123" y="303"/>
                  </a:cubicBezTo>
                  <a:cubicBezTo>
                    <a:pt x="123" y="311"/>
                    <a:pt x="119" y="318"/>
                    <a:pt x="110" y="326"/>
                  </a:cubicBezTo>
                  <a:cubicBezTo>
                    <a:pt x="122" y="323"/>
                    <a:pt x="133" y="319"/>
                    <a:pt x="143" y="315"/>
                  </a:cubicBezTo>
                  <a:cubicBezTo>
                    <a:pt x="110" y="208"/>
                    <a:pt x="110" y="208"/>
                    <a:pt x="110" y="208"/>
                  </a:cubicBezTo>
                  <a:cubicBezTo>
                    <a:pt x="116" y="139"/>
                    <a:pt x="132" y="91"/>
                    <a:pt x="156" y="64"/>
                  </a:cubicBezTo>
                  <a:cubicBezTo>
                    <a:pt x="153" y="61"/>
                    <a:pt x="149" y="58"/>
                    <a:pt x="145" y="55"/>
                  </a:cubicBezTo>
                  <a:cubicBezTo>
                    <a:pt x="144" y="55"/>
                    <a:pt x="144" y="54"/>
                    <a:pt x="144" y="54"/>
                  </a:cubicBezTo>
                  <a:cubicBezTo>
                    <a:pt x="134" y="47"/>
                    <a:pt x="123" y="40"/>
                    <a:pt x="112" y="34"/>
                  </a:cubicBezTo>
                  <a:cubicBezTo>
                    <a:pt x="96" y="15"/>
                    <a:pt x="80" y="4"/>
                    <a:pt x="65" y="0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MH_Other_28">
              <a:extLst>
                <a:ext uri="{FF2B5EF4-FFF2-40B4-BE49-F238E27FC236}">
                  <a16:creationId xmlns:a16="http://schemas.microsoft.com/office/drawing/2014/main" id="{51F92872-887E-46C8-A3EF-9F5955ABEFDE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621588" y="5121275"/>
              <a:ext cx="200025" cy="469900"/>
            </a:xfrm>
            <a:custGeom>
              <a:avLst/>
              <a:gdLst>
                <a:gd name="T0" fmla="*/ 113 w 161"/>
                <a:gd name="T1" fmla="*/ 270 h 378"/>
                <a:gd name="T2" fmla="*/ 115 w 161"/>
                <a:gd name="T3" fmla="*/ 275 h 378"/>
                <a:gd name="T4" fmla="*/ 116 w 161"/>
                <a:gd name="T5" fmla="*/ 280 h 378"/>
                <a:gd name="T6" fmla="*/ 121 w 161"/>
                <a:gd name="T7" fmla="*/ 296 h 378"/>
                <a:gd name="T8" fmla="*/ 105 w 161"/>
                <a:gd name="T9" fmla="*/ 325 h 378"/>
                <a:gd name="T10" fmla="*/ 161 w 161"/>
                <a:gd name="T11" fmla="*/ 378 h 378"/>
                <a:gd name="T12" fmla="*/ 134 w 161"/>
                <a:gd name="T13" fmla="*/ 281 h 378"/>
                <a:gd name="T14" fmla="*/ 107 w 161"/>
                <a:gd name="T15" fmla="*/ 205 h 378"/>
                <a:gd name="T16" fmla="*/ 89 w 161"/>
                <a:gd name="T17" fmla="*/ 128 h 378"/>
                <a:gd name="T18" fmla="*/ 86 w 161"/>
                <a:gd name="T19" fmla="*/ 138 h 378"/>
                <a:gd name="T20" fmla="*/ 79 w 161"/>
                <a:gd name="T21" fmla="*/ 97 h 378"/>
                <a:gd name="T22" fmla="*/ 30 w 161"/>
                <a:gd name="T23" fmla="*/ 160 h 378"/>
                <a:gd name="T24" fmla="*/ 65 w 161"/>
                <a:gd name="T25" fmla="*/ 79 h 378"/>
                <a:gd name="T26" fmla="*/ 55 w 161"/>
                <a:gd name="T27" fmla="*/ 46 h 378"/>
                <a:gd name="T28" fmla="*/ 35 w 161"/>
                <a:gd name="T29" fmla="*/ 88 h 378"/>
                <a:gd name="T30" fmla="*/ 46 w 161"/>
                <a:gd name="T31" fmla="*/ 0 h 378"/>
                <a:gd name="T32" fmla="*/ 0 w 161"/>
                <a:gd name="T33" fmla="*/ 144 h 378"/>
                <a:gd name="T34" fmla="*/ 33 w 161"/>
                <a:gd name="T35" fmla="*/ 251 h 378"/>
                <a:gd name="T36" fmla="*/ 39 w 161"/>
                <a:gd name="T37" fmla="*/ 248 h 378"/>
                <a:gd name="T38" fmla="*/ 83 w 161"/>
                <a:gd name="T39" fmla="*/ 248 h 378"/>
                <a:gd name="T40" fmla="*/ 72 w 161"/>
                <a:gd name="T41" fmla="*/ 264 h 378"/>
                <a:gd name="T42" fmla="*/ 46 w 161"/>
                <a:gd name="T43" fmla="*/ 274 h 378"/>
                <a:gd name="T44" fmla="*/ 50 w 161"/>
                <a:gd name="T45" fmla="*/ 281 h 378"/>
                <a:gd name="T46" fmla="*/ 85 w 161"/>
                <a:gd name="T47" fmla="*/ 270 h 378"/>
                <a:gd name="T48" fmla="*/ 113 w 161"/>
                <a:gd name="T49" fmla="*/ 270 h 378"/>
                <a:gd name="T50" fmla="*/ 4 w 161"/>
                <a:gd name="T51" fmla="*/ 143 h 378"/>
                <a:gd name="T52" fmla="*/ 5 w 161"/>
                <a:gd name="T53" fmla="*/ 132 h 378"/>
                <a:gd name="T54" fmla="*/ 43 w 161"/>
                <a:gd name="T55" fmla="*/ 243 h 378"/>
                <a:gd name="T56" fmla="*/ 38 w 161"/>
                <a:gd name="T57" fmla="*/ 245 h 378"/>
                <a:gd name="T58" fmla="*/ 38 w 161"/>
                <a:gd name="T59" fmla="*/ 245 h 378"/>
                <a:gd name="T60" fmla="*/ 35 w 161"/>
                <a:gd name="T61" fmla="*/ 246 h 378"/>
                <a:gd name="T62" fmla="*/ 4 w 161"/>
                <a:gd name="T63" fmla="*/ 14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378">
                  <a:moveTo>
                    <a:pt x="113" y="270"/>
                  </a:moveTo>
                  <a:cubicBezTo>
                    <a:pt x="114" y="271"/>
                    <a:pt x="115" y="273"/>
                    <a:pt x="115" y="275"/>
                  </a:cubicBezTo>
                  <a:cubicBezTo>
                    <a:pt x="116" y="277"/>
                    <a:pt x="116" y="279"/>
                    <a:pt x="116" y="280"/>
                  </a:cubicBezTo>
                  <a:cubicBezTo>
                    <a:pt x="121" y="296"/>
                    <a:pt x="121" y="296"/>
                    <a:pt x="121" y="296"/>
                  </a:cubicBezTo>
                  <a:cubicBezTo>
                    <a:pt x="121" y="310"/>
                    <a:pt x="115" y="319"/>
                    <a:pt x="105" y="325"/>
                  </a:cubicBezTo>
                  <a:cubicBezTo>
                    <a:pt x="161" y="378"/>
                    <a:pt x="161" y="378"/>
                    <a:pt x="161" y="378"/>
                  </a:cubicBezTo>
                  <a:cubicBezTo>
                    <a:pt x="134" y="281"/>
                    <a:pt x="134" y="281"/>
                    <a:pt x="134" y="281"/>
                  </a:cubicBezTo>
                  <a:cubicBezTo>
                    <a:pt x="135" y="255"/>
                    <a:pt x="126" y="229"/>
                    <a:pt x="107" y="205"/>
                  </a:cubicBezTo>
                  <a:cubicBezTo>
                    <a:pt x="108" y="183"/>
                    <a:pt x="102" y="157"/>
                    <a:pt x="89" y="128"/>
                  </a:cubicBezTo>
                  <a:cubicBezTo>
                    <a:pt x="88" y="132"/>
                    <a:pt x="87" y="135"/>
                    <a:pt x="86" y="13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8" y="121"/>
                    <a:pt x="62" y="142"/>
                    <a:pt x="30" y="160"/>
                  </a:cubicBezTo>
                  <a:cubicBezTo>
                    <a:pt x="59" y="131"/>
                    <a:pt x="71" y="104"/>
                    <a:pt x="65" y="79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1" y="58"/>
                    <a:pt x="44" y="72"/>
                    <a:pt x="35" y="88"/>
                  </a:cubicBezTo>
                  <a:cubicBezTo>
                    <a:pt x="45" y="55"/>
                    <a:pt x="49" y="26"/>
                    <a:pt x="46" y="0"/>
                  </a:cubicBezTo>
                  <a:cubicBezTo>
                    <a:pt x="22" y="27"/>
                    <a:pt x="6" y="75"/>
                    <a:pt x="0" y="144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5" y="249"/>
                    <a:pt x="37" y="249"/>
                    <a:pt x="39" y="248"/>
                  </a:cubicBezTo>
                  <a:cubicBezTo>
                    <a:pt x="65" y="239"/>
                    <a:pt x="80" y="239"/>
                    <a:pt x="83" y="248"/>
                  </a:cubicBezTo>
                  <a:cubicBezTo>
                    <a:pt x="86" y="255"/>
                    <a:pt x="82" y="261"/>
                    <a:pt x="72" y="264"/>
                  </a:cubicBezTo>
                  <a:cubicBezTo>
                    <a:pt x="61" y="267"/>
                    <a:pt x="53" y="271"/>
                    <a:pt x="46" y="274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85" y="270"/>
                    <a:pt x="85" y="270"/>
                    <a:pt x="85" y="270"/>
                  </a:cubicBezTo>
                  <a:cubicBezTo>
                    <a:pt x="99" y="265"/>
                    <a:pt x="108" y="265"/>
                    <a:pt x="113" y="270"/>
                  </a:cubicBezTo>
                  <a:close/>
                  <a:moveTo>
                    <a:pt x="4" y="143"/>
                  </a:moveTo>
                  <a:cubicBezTo>
                    <a:pt x="4" y="139"/>
                    <a:pt x="4" y="136"/>
                    <a:pt x="5" y="132"/>
                  </a:cubicBezTo>
                  <a:cubicBezTo>
                    <a:pt x="43" y="243"/>
                    <a:pt x="43" y="243"/>
                    <a:pt x="43" y="243"/>
                  </a:cubicBezTo>
                  <a:cubicBezTo>
                    <a:pt x="42" y="244"/>
                    <a:pt x="40" y="244"/>
                    <a:pt x="38" y="245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37" y="245"/>
                    <a:pt x="36" y="246"/>
                    <a:pt x="35" y="246"/>
                  </a:cubicBezTo>
                  <a:cubicBezTo>
                    <a:pt x="4" y="143"/>
                    <a:pt x="4" y="143"/>
                    <a:pt x="4" y="143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MH_Other_29">
              <a:extLst>
                <a:ext uri="{FF2B5EF4-FFF2-40B4-BE49-F238E27FC236}">
                  <a16:creationId xmlns:a16="http://schemas.microsoft.com/office/drawing/2014/main" id="{1CDA17A7-3004-4FB0-B493-A2F6D3BFA3B1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7626350" y="5284788"/>
              <a:ext cx="49213" cy="142875"/>
            </a:xfrm>
            <a:custGeom>
              <a:avLst/>
              <a:gdLst>
                <a:gd name="T0" fmla="*/ 1 w 39"/>
                <a:gd name="T1" fmla="*/ 0 h 114"/>
                <a:gd name="T2" fmla="*/ 0 w 39"/>
                <a:gd name="T3" fmla="*/ 11 h 114"/>
                <a:gd name="T4" fmla="*/ 31 w 39"/>
                <a:gd name="T5" fmla="*/ 114 h 114"/>
                <a:gd name="T6" fmla="*/ 34 w 39"/>
                <a:gd name="T7" fmla="*/ 113 h 114"/>
                <a:gd name="T8" fmla="*/ 34 w 39"/>
                <a:gd name="T9" fmla="*/ 113 h 114"/>
                <a:gd name="T10" fmla="*/ 39 w 39"/>
                <a:gd name="T11" fmla="*/ 111 h 114"/>
                <a:gd name="T12" fmla="*/ 1 w 39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14">
                  <a:moveTo>
                    <a:pt x="1" y="0"/>
                  </a:moveTo>
                  <a:cubicBezTo>
                    <a:pt x="0" y="4"/>
                    <a:pt x="0" y="7"/>
                    <a:pt x="0" y="11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2" y="114"/>
                    <a:pt x="33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6" y="112"/>
                    <a:pt x="38" y="112"/>
                    <a:pt x="39" y="1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D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MH_Other_30">
              <a:extLst>
                <a:ext uri="{FF2B5EF4-FFF2-40B4-BE49-F238E27FC236}">
                  <a16:creationId xmlns:a16="http://schemas.microsoft.com/office/drawing/2014/main" id="{5904680B-F3A1-4E39-BC3C-C251A67E1873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7643813" y="5457825"/>
              <a:ext cx="122237" cy="63500"/>
            </a:xfrm>
            <a:custGeom>
              <a:avLst/>
              <a:gdLst>
                <a:gd name="T0" fmla="*/ 97 w 98"/>
                <a:gd name="T1" fmla="*/ 5 h 52"/>
                <a:gd name="T2" fmla="*/ 95 w 98"/>
                <a:gd name="T3" fmla="*/ 0 h 52"/>
                <a:gd name="T4" fmla="*/ 6 w 98"/>
                <a:gd name="T5" fmla="*/ 34 h 52"/>
                <a:gd name="T6" fmla="*/ 0 w 98"/>
                <a:gd name="T7" fmla="*/ 52 h 52"/>
                <a:gd name="T8" fmla="*/ 77 w 98"/>
                <a:gd name="T9" fmla="*/ 20 h 52"/>
                <a:gd name="T10" fmla="*/ 82 w 98"/>
                <a:gd name="T11" fmla="*/ 18 h 52"/>
                <a:gd name="T12" fmla="*/ 82 w 98"/>
                <a:gd name="T13" fmla="*/ 18 h 52"/>
                <a:gd name="T14" fmla="*/ 98 w 98"/>
                <a:gd name="T15" fmla="*/ 10 h 52"/>
                <a:gd name="T16" fmla="*/ 97 w 98"/>
                <a:gd name="T1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97" y="5"/>
                  </a:moveTo>
                  <a:cubicBezTo>
                    <a:pt x="97" y="3"/>
                    <a:pt x="96" y="1"/>
                    <a:pt x="95" y="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91" y="17"/>
                    <a:pt x="97" y="15"/>
                    <a:pt x="98" y="10"/>
                  </a:cubicBezTo>
                  <a:cubicBezTo>
                    <a:pt x="98" y="9"/>
                    <a:pt x="98" y="7"/>
                    <a:pt x="97" y="5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MH_Other_31">
              <a:extLst>
                <a:ext uri="{FF2B5EF4-FFF2-40B4-BE49-F238E27FC236}">
                  <a16:creationId xmlns:a16="http://schemas.microsoft.com/office/drawing/2014/main" id="{503D311A-EB37-4002-90C1-A255699DAB6D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659688" y="5121275"/>
              <a:ext cx="198437" cy="508000"/>
            </a:xfrm>
            <a:custGeom>
              <a:avLst/>
              <a:gdLst>
                <a:gd name="T0" fmla="*/ 75 w 161"/>
                <a:gd name="T1" fmla="*/ 325 h 409"/>
                <a:gd name="T2" fmla="*/ 91 w 161"/>
                <a:gd name="T3" fmla="*/ 296 h 409"/>
                <a:gd name="T4" fmla="*/ 86 w 161"/>
                <a:gd name="T5" fmla="*/ 280 h 409"/>
                <a:gd name="T6" fmla="*/ 70 w 161"/>
                <a:gd name="T7" fmla="*/ 288 h 409"/>
                <a:gd name="T8" fmla="*/ 70 w 161"/>
                <a:gd name="T9" fmla="*/ 290 h 409"/>
                <a:gd name="T10" fmla="*/ 82 w 161"/>
                <a:gd name="T11" fmla="*/ 297 h 409"/>
                <a:gd name="T12" fmla="*/ 70 w 161"/>
                <a:gd name="T13" fmla="*/ 312 h 409"/>
                <a:gd name="T14" fmla="*/ 49 w 161"/>
                <a:gd name="T15" fmla="*/ 322 h 409"/>
                <a:gd name="T16" fmla="*/ 57 w 161"/>
                <a:gd name="T17" fmla="*/ 326 h 409"/>
                <a:gd name="T18" fmla="*/ 151 w 161"/>
                <a:gd name="T19" fmla="*/ 409 h 409"/>
                <a:gd name="T20" fmla="*/ 161 w 161"/>
                <a:gd name="T21" fmla="*/ 375 h 409"/>
                <a:gd name="T22" fmla="*/ 117 w 161"/>
                <a:gd name="T23" fmla="*/ 273 h 409"/>
                <a:gd name="T24" fmla="*/ 87 w 161"/>
                <a:gd name="T25" fmla="*/ 200 h 409"/>
                <a:gd name="T26" fmla="*/ 60 w 161"/>
                <a:gd name="T27" fmla="*/ 116 h 409"/>
                <a:gd name="T28" fmla="*/ 56 w 161"/>
                <a:gd name="T29" fmla="*/ 94 h 409"/>
                <a:gd name="T30" fmla="*/ 48 w 161"/>
                <a:gd name="T31" fmla="*/ 82 h 409"/>
                <a:gd name="T32" fmla="*/ 29 w 161"/>
                <a:gd name="T33" fmla="*/ 36 h 409"/>
                <a:gd name="T34" fmla="*/ 29 w 161"/>
                <a:gd name="T35" fmla="*/ 11 h 409"/>
                <a:gd name="T36" fmla="*/ 16 w 161"/>
                <a:gd name="T37" fmla="*/ 0 h 409"/>
                <a:gd name="T38" fmla="*/ 5 w 161"/>
                <a:gd name="T39" fmla="*/ 88 h 409"/>
                <a:gd name="T40" fmla="*/ 25 w 161"/>
                <a:gd name="T41" fmla="*/ 46 h 409"/>
                <a:gd name="T42" fmla="*/ 35 w 161"/>
                <a:gd name="T43" fmla="*/ 79 h 409"/>
                <a:gd name="T44" fmla="*/ 0 w 161"/>
                <a:gd name="T45" fmla="*/ 160 h 409"/>
                <a:gd name="T46" fmla="*/ 49 w 161"/>
                <a:gd name="T47" fmla="*/ 97 h 409"/>
                <a:gd name="T48" fmla="*/ 56 w 161"/>
                <a:gd name="T49" fmla="*/ 138 h 409"/>
                <a:gd name="T50" fmla="*/ 59 w 161"/>
                <a:gd name="T51" fmla="*/ 128 h 409"/>
                <a:gd name="T52" fmla="*/ 77 w 161"/>
                <a:gd name="T53" fmla="*/ 205 h 409"/>
                <a:gd name="T54" fmla="*/ 104 w 161"/>
                <a:gd name="T55" fmla="*/ 281 h 409"/>
                <a:gd name="T56" fmla="*/ 131 w 161"/>
                <a:gd name="T57" fmla="*/ 378 h 409"/>
                <a:gd name="T58" fmla="*/ 75 w 161"/>
                <a:gd name="T59" fmla="*/ 32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1" h="409">
                  <a:moveTo>
                    <a:pt x="75" y="325"/>
                  </a:moveTo>
                  <a:cubicBezTo>
                    <a:pt x="85" y="319"/>
                    <a:pt x="91" y="310"/>
                    <a:pt x="91" y="296"/>
                  </a:cubicBezTo>
                  <a:cubicBezTo>
                    <a:pt x="86" y="280"/>
                    <a:pt x="86" y="280"/>
                    <a:pt x="86" y="280"/>
                  </a:cubicBezTo>
                  <a:cubicBezTo>
                    <a:pt x="85" y="285"/>
                    <a:pt x="79" y="287"/>
                    <a:pt x="70" y="288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7" y="289"/>
                    <a:pt x="81" y="292"/>
                    <a:pt x="82" y="297"/>
                  </a:cubicBezTo>
                  <a:cubicBezTo>
                    <a:pt x="83" y="304"/>
                    <a:pt x="79" y="309"/>
                    <a:pt x="70" y="312"/>
                  </a:cubicBezTo>
                  <a:cubicBezTo>
                    <a:pt x="49" y="322"/>
                    <a:pt x="49" y="322"/>
                    <a:pt x="49" y="322"/>
                  </a:cubicBezTo>
                  <a:cubicBezTo>
                    <a:pt x="55" y="321"/>
                    <a:pt x="58" y="322"/>
                    <a:pt x="57" y="326"/>
                  </a:cubicBezTo>
                  <a:cubicBezTo>
                    <a:pt x="151" y="409"/>
                    <a:pt x="151" y="409"/>
                    <a:pt x="151" y="409"/>
                  </a:cubicBezTo>
                  <a:cubicBezTo>
                    <a:pt x="161" y="375"/>
                    <a:pt x="161" y="375"/>
                    <a:pt x="161" y="375"/>
                  </a:cubicBezTo>
                  <a:cubicBezTo>
                    <a:pt x="150" y="336"/>
                    <a:pt x="135" y="302"/>
                    <a:pt x="117" y="273"/>
                  </a:cubicBezTo>
                  <a:cubicBezTo>
                    <a:pt x="124" y="253"/>
                    <a:pt x="115" y="229"/>
                    <a:pt x="87" y="200"/>
                  </a:cubicBezTo>
                  <a:cubicBezTo>
                    <a:pt x="83" y="166"/>
                    <a:pt x="74" y="137"/>
                    <a:pt x="60" y="116"/>
                  </a:cubicBezTo>
                  <a:cubicBezTo>
                    <a:pt x="60" y="108"/>
                    <a:pt x="58" y="101"/>
                    <a:pt x="56" y="9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4" y="65"/>
                    <a:pt x="38" y="49"/>
                    <a:pt x="29" y="36"/>
                  </a:cubicBezTo>
                  <a:cubicBezTo>
                    <a:pt x="31" y="26"/>
                    <a:pt x="31" y="18"/>
                    <a:pt x="29" y="11"/>
                  </a:cubicBezTo>
                  <a:cubicBezTo>
                    <a:pt x="25" y="8"/>
                    <a:pt x="21" y="4"/>
                    <a:pt x="16" y="0"/>
                  </a:cubicBezTo>
                  <a:cubicBezTo>
                    <a:pt x="19" y="26"/>
                    <a:pt x="15" y="55"/>
                    <a:pt x="5" y="88"/>
                  </a:cubicBezTo>
                  <a:cubicBezTo>
                    <a:pt x="14" y="72"/>
                    <a:pt x="21" y="58"/>
                    <a:pt x="25" y="46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1" y="104"/>
                    <a:pt x="29" y="131"/>
                    <a:pt x="0" y="160"/>
                  </a:cubicBezTo>
                  <a:cubicBezTo>
                    <a:pt x="32" y="142"/>
                    <a:pt x="48" y="121"/>
                    <a:pt x="49" y="97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7" y="135"/>
                    <a:pt x="58" y="132"/>
                    <a:pt x="59" y="128"/>
                  </a:cubicBezTo>
                  <a:cubicBezTo>
                    <a:pt x="72" y="157"/>
                    <a:pt x="78" y="183"/>
                    <a:pt x="77" y="205"/>
                  </a:cubicBezTo>
                  <a:cubicBezTo>
                    <a:pt x="96" y="229"/>
                    <a:pt x="105" y="255"/>
                    <a:pt x="104" y="281"/>
                  </a:cubicBezTo>
                  <a:cubicBezTo>
                    <a:pt x="131" y="378"/>
                    <a:pt x="131" y="378"/>
                    <a:pt x="131" y="378"/>
                  </a:cubicBezTo>
                  <a:cubicBezTo>
                    <a:pt x="75" y="325"/>
                    <a:pt x="75" y="325"/>
                    <a:pt x="75" y="325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MH_Other_32">
              <a:extLst>
                <a:ext uri="{FF2B5EF4-FFF2-40B4-BE49-F238E27FC236}">
                  <a16:creationId xmlns:a16="http://schemas.microsoft.com/office/drawing/2014/main" id="{25948AA4-02AD-4C73-AB30-B22555605A79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7786688" y="5472113"/>
              <a:ext cx="358775" cy="365125"/>
            </a:xfrm>
            <a:custGeom>
              <a:avLst/>
              <a:gdLst>
                <a:gd name="T0" fmla="*/ 80 w 290"/>
                <a:gd name="T1" fmla="*/ 22 h 294"/>
                <a:gd name="T2" fmla="*/ 59 w 290"/>
                <a:gd name="T3" fmla="*/ 93 h 294"/>
                <a:gd name="T4" fmla="*/ 49 w 290"/>
                <a:gd name="T5" fmla="*/ 127 h 294"/>
                <a:gd name="T6" fmla="*/ 23 w 290"/>
                <a:gd name="T7" fmla="*/ 151 h 294"/>
                <a:gd name="T8" fmla="*/ 31 w 290"/>
                <a:gd name="T9" fmla="*/ 158 h 294"/>
                <a:gd name="T10" fmla="*/ 25 w 290"/>
                <a:gd name="T11" fmla="*/ 163 h 294"/>
                <a:gd name="T12" fmla="*/ 33 w 290"/>
                <a:gd name="T13" fmla="*/ 172 h 294"/>
                <a:gd name="T14" fmla="*/ 36 w 290"/>
                <a:gd name="T15" fmla="*/ 173 h 294"/>
                <a:gd name="T16" fmla="*/ 20 w 290"/>
                <a:gd name="T17" fmla="*/ 226 h 294"/>
                <a:gd name="T18" fmla="*/ 17 w 290"/>
                <a:gd name="T19" fmla="*/ 235 h 294"/>
                <a:gd name="T20" fmla="*/ 0 w 290"/>
                <a:gd name="T21" fmla="*/ 294 h 294"/>
                <a:gd name="T22" fmla="*/ 18 w 290"/>
                <a:gd name="T23" fmla="*/ 294 h 294"/>
                <a:gd name="T24" fmla="*/ 94 w 290"/>
                <a:gd name="T25" fmla="*/ 32 h 294"/>
                <a:gd name="T26" fmla="*/ 290 w 290"/>
                <a:gd name="T27" fmla="*/ 8 h 294"/>
                <a:gd name="T28" fmla="*/ 269 w 290"/>
                <a:gd name="T29" fmla="*/ 0 h 294"/>
                <a:gd name="T30" fmla="*/ 80 w 290"/>
                <a:gd name="T31" fmla="*/ 2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" h="294">
                  <a:moveTo>
                    <a:pt x="80" y="22"/>
                  </a:moveTo>
                  <a:cubicBezTo>
                    <a:pt x="59" y="93"/>
                    <a:pt x="59" y="93"/>
                    <a:pt x="59" y="93"/>
                  </a:cubicBezTo>
                  <a:cubicBezTo>
                    <a:pt x="49" y="127"/>
                    <a:pt x="49" y="127"/>
                    <a:pt x="49" y="127"/>
                  </a:cubicBezTo>
                  <a:cubicBezTo>
                    <a:pt x="41" y="135"/>
                    <a:pt x="32" y="143"/>
                    <a:pt x="23" y="151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29" y="159"/>
                    <a:pt x="27" y="161"/>
                    <a:pt x="25" y="16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6" y="173"/>
                    <a:pt x="36" y="173"/>
                    <a:pt x="36" y="173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17" y="235"/>
                    <a:pt x="17" y="235"/>
                    <a:pt x="17" y="23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18" y="294"/>
                    <a:pt x="18" y="294"/>
                    <a:pt x="18" y="294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290" y="8"/>
                    <a:pt x="290" y="8"/>
                    <a:pt x="290" y="8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80" y="22"/>
                    <a:pt x="80" y="22"/>
                    <a:pt x="8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MH_Other_33">
              <a:extLst>
                <a:ext uri="{FF2B5EF4-FFF2-40B4-BE49-F238E27FC236}">
                  <a16:creationId xmlns:a16="http://schemas.microsoft.com/office/drawing/2014/main" id="{A8F020A2-2CD6-43E1-9001-F874FF57E63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013575" y="5684838"/>
              <a:ext cx="817563" cy="152400"/>
            </a:xfrm>
            <a:custGeom>
              <a:avLst/>
              <a:gdLst>
                <a:gd name="T0" fmla="*/ 657 w 657"/>
                <a:gd name="T1" fmla="*/ 1 h 122"/>
                <a:gd name="T2" fmla="*/ 654 w 657"/>
                <a:gd name="T3" fmla="*/ 0 h 122"/>
                <a:gd name="T4" fmla="*/ 551 w 657"/>
                <a:gd name="T5" fmla="*/ 63 h 122"/>
                <a:gd name="T6" fmla="*/ 549 w 657"/>
                <a:gd name="T7" fmla="*/ 63 h 122"/>
                <a:gd name="T8" fmla="*/ 499 w 657"/>
                <a:gd name="T9" fmla="*/ 79 h 122"/>
                <a:gd name="T10" fmla="*/ 332 w 657"/>
                <a:gd name="T11" fmla="*/ 104 h 122"/>
                <a:gd name="T12" fmla="*/ 323 w 657"/>
                <a:gd name="T13" fmla="*/ 65 h 122"/>
                <a:gd name="T14" fmla="*/ 290 w 657"/>
                <a:gd name="T15" fmla="*/ 69 h 122"/>
                <a:gd name="T16" fmla="*/ 286 w 657"/>
                <a:gd name="T17" fmla="*/ 73 h 122"/>
                <a:gd name="T18" fmla="*/ 274 w 657"/>
                <a:gd name="T19" fmla="*/ 73 h 122"/>
                <a:gd name="T20" fmla="*/ 222 w 657"/>
                <a:gd name="T21" fmla="*/ 110 h 122"/>
                <a:gd name="T22" fmla="*/ 104 w 657"/>
                <a:gd name="T23" fmla="*/ 98 h 122"/>
                <a:gd name="T24" fmla="*/ 0 w 657"/>
                <a:gd name="T25" fmla="*/ 122 h 122"/>
                <a:gd name="T26" fmla="*/ 399 w 657"/>
                <a:gd name="T27" fmla="*/ 122 h 122"/>
                <a:gd name="T28" fmla="*/ 399 w 657"/>
                <a:gd name="T29" fmla="*/ 108 h 122"/>
                <a:gd name="T30" fmla="*/ 623 w 657"/>
                <a:gd name="T31" fmla="*/ 54 h 122"/>
                <a:gd name="T32" fmla="*/ 641 w 657"/>
                <a:gd name="T33" fmla="*/ 54 h 122"/>
                <a:gd name="T34" fmla="*/ 657 w 657"/>
                <a:gd name="T35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7" h="122">
                  <a:moveTo>
                    <a:pt x="657" y="1"/>
                  </a:moveTo>
                  <a:cubicBezTo>
                    <a:pt x="654" y="0"/>
                    <a:pt x="654" y="0"/>
                    <a:pt x="654" y="0"/>
                  </a:cubicBezTo>
                  <a:cubicBezTo>
                    <a:pt x="618" y="31"/>
                    <a:pt x="584" y="52"/>
                    <a:pt x="551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33" y="70"/>
                    <a:pt x="517" y="75"/>
                    <a:pt x="499" y="79"/>
                  </a:cubicBezTo>
                  <a:cubicBezTo>
                    <a:pt x="443" y="90"/>
                    <a:pt x="388" y="98"/>
                    <a:pt x="332" y="104"/>
                  </a:cubicBezTo>
                  <a:cubicBezTo>
                    <a:pt x="323" y="65"/>
                    <a:pt x="323" y="65"/>
                    <a:pt x="323" y="65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86" y="73"/>
                    <a:pt x="286" y="73"/>
                    <a:pt x="286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182" y="114"/>
                    <a:pt x="143" y="110"/>
                    <a:pt x="104" y="9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99" y="122"/>
                    <a:pt x="399" y="122"/>
                    <a:pt x="399" y="122"/>
                  </a:cubicBezTo>
                  <a:cubicBezTo>
                    <a:pt x="399" y="108"/>
                    <a:pt x="399" y="108"/>
                    <a:pt x="399" y="108"/>
                  </a:cubicBezTo>
                  <a:cubicBezTo>
                    <a:pt x="623" y="54"/>
                    <a:pt x="623" y="54"/>
                    <a:pt x="623" y="54"/>
                  </a:cubicBezTo>
                  <a:cubicBezTo>
                    <a:pt x="641" y="54"/>
                    <a:pt x="641" y="54"/>
                    <a:pt x="641" y="54"/>
                  </a:cubicBezTo>
                  <a:cubicBezTo>
                    <a:pt x="657" y="1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MH_Other_34">
              <a:extLst>
                <a:ext uri="{FF2B5EF4-FFF2-40B4-BE49-F238E27FC236}">
                  <a16:creationId xmlns:a16="http://schemas.microsoft.com/office/drawing/2014/main" id="{547899F4-9197-44AB-9B17-1A67814EC1EB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510463" y="5753100"/>
              <a:ext cx="300037" cy="84138"/>
            </a:xfrm>
            <a:custGeom>
              <a:avLst/>
              <a:gdLst>
                <a:gd name="T0" fmla="*/ 193 w 196"/>
                <a:gd name="T1" fmla="*/ 7 h 55"/>
                <a:gd name="T2" fmla="*/ 196 w 196"/>
                <a:gd name="T3" fmla="*/ 0 h 55"/>
                <a:gd name="T4" fmla="*/ 181 w 196"/>
                <a:gd name="T5" fmla="*/ 0 h 55"/>
                <a:gd name="T6" fmla="*/ 0 w 196"/>
                <a:gd name="T7" fmla="*/ 44 h 55"/>
                <a:gd name="T8" fmla="*/ 55 w 196"/>
                <a:gd name="T9" fmla="*/ 55 h 55"/>
                <a:gd name="T10" fmla="*/ 95 w 196"/>
                <a:gd name="T11" fmla="*/ 55 h 55"/>
                <a:gd name="T12" fmla="*/ 48 w 196"/>
                <a:gd name="T13" fmla="*/ 43 h 55"/>
                <a:gd name="T14" fmla="*/ 193 w 196"/>
                <a:gd name="T15" fmla="*/ 7 h 55"/>
                <a:gd name="T16" fmla="*/ 193 w 196"/>
                <a:gd name="T17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55">
                  <a:moveTo>
                    <a:pt x="193" y="7"/>
                  </a:moveTo>
                  <a:lnTo>
                    <a:pt x="196" y="0"/>
                  </a:lnTo>
                  <a:lnTo>
                    <a:pt x="181" y="0"/>
                  </a:lnTo>
                  <a:lnTo>
                    <a:pt x="0" y="44"/>
                  </a:lnTo>
                  <a:lnTo>
                    <a:pt x="55" y="55"/>
                  </a:lnTo>
                  <a:lnTo>
                    <a:pt x="95" y="55"/>
                  </a:lnTo>
                  <a:lnTo>
                    <a:pt x="48" y="43"/>
                  </a:lnTo>
                  <a:lnTo>
                    <a:pt x="193" y="7"/>
                  </a:lnTo>
                  <a:lnTo>
                    <a:pt x="193" y="7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MH_Other_35">
              <a:extLst>
                <a:ext uri="{FF2B5EF4-FFF2-40B4-BE49-F238E27FC236}">
                  <a16:creationId xmlns:a16="http://schemas.microsoft.com/office/drawing/2014/main" id="{244F07DD-703B-4CFE-BF4C-1DBA5015B803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7418388" y="5673725"/>
              <a:ext cx="407987" cy="128588"/>
            </a:xfrm>
            <a:custGeom>
              <a:avLst/>
              <a:gdLst>
                <a:gd name="T0" fmla="*/ 329 w 329"/>
                <a:gd name="T1" fmla="*/ 9 h 103"/>
                <a:gd name="T2" fmla="*/ 321 w 329"/>
                <a:gd name="T3" fmla="*/ 0 h 103"/>
                <a:gd name="T4" fmla="*/ 243 w 329"/>
                <a:gd name="T5" fmla="*/ 52 h 103"/>
                <a:gd name="T6" fmla="*/ 108 w 329"/>
                <a:gd name="T7" fmla="*/ 91 h 103"/>
                <a:gd name="T8" fmla="*/ 27 w 329"/>
                <a:gd name="T9" fmla="*/ 99 h 103"/>
                <a:gd name="T10" fmla="*/ 26 w 329"/>
                <a:gd name="T11" fmla="*/ 96 h 103"/>
                <a:gd name="T12" fmla="*/ 20 w 329"/>
                <a:gd name="T13" fmla="*/ 96 h 103"/>
                <a:gd name="T14" fmla="*/ 5 w 329"/>
                <a:gd name="T15" fmla="*/ 59 h 103"/>
                <a:gd name="T16" fmla="*/ 0 w 329"/>
                <a:gd name="T17" fmla="*/ 60 h 103"/>
                <a:gd name="T18" fmla="*/ 17 w 329"/>
                <a:gd name="T19" fmla="*/ 103 h 103"/>
                <a:gd name="T20" fmla="*/ 206 w 329"/>
                <a:gd name="T21" fmla="*/ 76 h 103"/>
                <a:gd name="T22" fmla="*/ 224 w 329"/>
                <a:gd name="T23" fmla="*/ 72 h 103"/>
                <a:gd name="T24" fmla="*/ 226 w 329"/>
                <a:gd name="T25" fmla="*/ 72 h 103"/>
                <a:gd name="T26" fmla="*/ 329 w 329"/>
                <a:gd name="T27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9" h="103">
                  <a:moveTo>
                    <a:pt x="329" y="9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297" y="21"/>
                    <a:pt x="271" y="38"/>
                    <a:pt x="243" y="52"/>
                  </a:cubicBezTo>
                  <a:cubicBezTo>
                    <a:pt x="204" y="74"/>
                    <a:pt x="159" y="87"/>
                    <a:pt x="108" y="91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4" y="96"/>
                    <a:pt x="22" y="96"/>
                    <a:pt x="20" y="96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4" y="59"/>
                    <a:pt x="2" y="60"/>
                    <a:pt x="0" y="60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80" y="100"/>
                    <a:pt x="143" y="91"/>
                    <a:pt x="206" y="76"/>
                  </a:cubicBezTo>
                  <a:cubicBezTo>
                    <a:pt x="212" y="75"/>
                    <a:pt x="218" y="74"/>
                    <a:pt x="224" y="72"/>
                  </a:cubicBezTo>
                  <a:cubicBezTo>
                    <a:pt x="226" y="72"/>
                    <a:pt x="226" y="72"/>
                    <a:pt x="226" y="72"/>
                  </a:cubicBezTo>
                  <a:cubicBezTo>
                    <a:pt x="259" y="61"/>
                    <a:pt x="293" y="40"/>
                    <a:pt x="329" y="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MH_Other_36">
              <a:extLst>
                <a:ext uri="{FF2B5EF4-FFF2-40B4-BE49-F238E27FC236}">
                  <a16:creationId xmlns:a16="http://schemas.microsoft.com/office/drawing/2014/main" id="{E3141CD1-0B07-48EF-AC35-29BD18F1A53F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7451725" y="5659438"/>
              <a:ext cx="373063" cy="138112"/>
            </a:xfrm>
            <a:custGeom>
              <a:avLst/>
              <a:gdLst>
                <a:gd name="T0" fmla="*/ 295 w 301"/>
                <a:gd name="T1" fmla="*/ 12 h 111"/>
                <a:gd name="T2" fmla="*/ 301 w 301"/>
                <a:gd name="T3" fmla="*/ 7 h 111"/>
                <a:gd name="T4" fmla="*/ 293 w 301"/>
                <a:gd name="T5" fmla="*/ 0 h 111"/>
                <a:gd name="T6" fmla="*/ 183 w 301"/>
                <a:gd name="T7" fmla="*/ 69 h 111"/>
                <a:gd name="T8" fmla="*/ 0 w 301"/>
                <a:gd name="T9" fmla="*/ 108 h 111"/>
                <a:gd name="T10" fmla="*/ 1 w 301"/>
                <a:gd name="T11" fmla="*/ 111 h 111"/>
                <a:gd name="T12" fmla="*/ 82 w 301"/>
                <a:gd name="T13" fmla="*/ 103 h 111"/>
                <a:gd name="T14" fmla="*/ 217 w 301"/>
                <a:gd name="T15" fmla="*/ 64 h 111"/>
                <a:gd name="T16" fmla="*/ 295 w 301"/>
                <a:gd name="T1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111">
                  <a:moveTo>
                    <a:pt x="295" y="12"/>
                  </a:moveTo>
                  <a:cubicBezTo>
                    <a:pt x="297" y="10"/>
                    <a:pt x="299" y="8"/>
                    <a:pt x="301" y="7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61" y="27"/>
                    <a:pt x="225" y="50"/>
                    <a:pt x="183" y="69"/>
                  </a:cubicBezTo>
                  <a:cubicBezTo>
                    <a:pt x="121" y="88"/>
                    <a:pt x="60" y="101"/>
                    <a:pt x="0" y="108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133" y="99"/>
                    <a:pt x="178" y="86"/>
                    <a:pt x="217" y="64"/>
                  </a:cubicBezTo>
                  <a:cubicBezTo>
                    <a:pt x="245" y="50"/>
                    <a:pt x="271" y="33"/>
                    <a:pt x="295" y="1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MH_Other_37">
              <a:extLst>
                <a:ext uri="{FF2B5EF4-FFF2-40B4-BE49-F238E27FC236}">
                  <a16:creationId xmlns:a16="http://schemas.microsoft.com/office/drawing/2014/main" id="{4CE8633D-8CE3-4DE6-B0B7-FE3C1E12D823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7424738" y="5526088"/>
              <a:ext cx="420687" cy="266700"/>
            </a:xfrm>
            <a:custGeom>
              <a:avLst/>
              <a:gdLst>
                <a:gd name="T0" fmla="*/ 314 w 340"/>
                <a:gd name="T1" fmla="*/ 107 h 215"/>
                <a:gd name="T2" fmla="*/ 340 w 340"/>
                <a:gd name="T3" fmla="*/ 83 h 215"/>
                <a:gd name="T4" fmla="*/ 246 w 340"/>
                <a:gd name="T5" fmla="*/ 0 h 215"/>
                <a:gd name="T6" fmla="*/ 245 w 340"/>
                <a:gd name="T7" fmla="*/ 5 h 215"/>
                <a:gd name="T8" fmla="*/ 226 w 340"/>
                <a:gd name="T9" fmla="*/ 21 h 215"/>
                <a:gd name="T10" fmla="*/ 223 w 340"/>
                <a:gd name="T11" fmla="*/ 22 h 215"/>
                <a:gd name="T12" fmla="*/ 138 w 340"/>
                <a:gd name="T13" fmla="*/ 104 h 215"/>
                <a:gd name="T14" fmla="*/ 120 w 340"/>
                <a:gd name="T15" fmla="*/ 124 h 215"/>
                <a:gd name="T16" fmla="*/ 131 w 340"/>
                <a:gd name="T17" fmla="*/ 133 h 215"/>
                <a:gd name="T18" fmla="*/ 131 w 340"/>
                <a:gd name="T19" fmla="*/ 147 h 215"/>
                <a:gd name="T20" fmla="*/ 112 w 340"/>
                <a:gd name="T21" fmla="*/ 145 h 215"/>
                <a:gd name="T22" fmla="*/ 109 w 340"/>
                <a:gd name="T23" fmla="*/ 143 h 215"/>
                <a:gd name="T24" fmla="*/ 106 w 340"/>
                <a:gd name="T25" fmla="*/ 141 h 215"/>
                <a:gd name="T26" fmla="*/ 51 w 340"/>
                <a:gd name="T27" fmla="*/ 164 h 215"/>
                <a:gd name="T28" fmla="*/ 39 w 340"/>
                <a:gd name="T29" fmla="*/ 168 h 215"/>
                <a:gd name="T30" fmla="*/ 38 w 340"/>
                <a:gd name="T31" fmla="*/ 168 h 215"/>
                <a:gd name="T32" fmla="*/ 38 w 340"/>
                <a:gd name="T33" fmla="*/ 168 h 215"/>
                <a:gd name="T34" fmla="*/ 38 w 340"/>
                <a:gd name="T35" fmla="*/ 168 h 215"/>
                <a:gd name="T36" fmla="*/ 38 w 340"/>
                <a:gd name="T37" fmla="*/ 168 h 215"/>
                <a:gd name="T38" fmla="*/ 36 w 340"/>
                <a:gd name="T39" fmla="*/ 169 h 215"/>
                <a:gd name="T40" fmla="*/ 14 w 340"/>
                <a:gd name="T41" fmla="*/ 175 h 215"/>
                <a:gd name="T42" fmla="*/ 9 w 340"/>
                <a:gd name="T43" fmla="*/ 176 h 215"/>
                <a:gd name="T44" fmla="*/ 0 w 340"/>
                <a:gd name="T45" fmla="*/ 178 h 215"/>
                <a:gd name="T46" fmla="*/ 15 w 340"/>
                <a:gd name="T47" fmla="*/ 215 h 215"/>
                <a:gd name="T48" fmla="*/ 21 w 340"/>
                <a:gd name="T49" fmla="*/ 215 h 215"/>
                <a:gd name="T50" fmla="*/ 204 w 340"/>
                <a:gd name="T51" fmla="*/ 176 h 215"/>
                <a:gd name="T52" fmla="*/ 314 w 340"/>
                <a:gd name="T53" fmla="*/ 10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0" h="215">
                  <a:moveTo>
                    <a:pt x="314" y="107"/>
                  </a:moveTo>
                  <a:cubicBezTo>
                    <a:pt x="323" y="99"/>
                    <a:pt x="332" y="91"/>
                    <a:pt x="340" y="83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6" y="2"/>
                    <a:pt x="246" y="3"/>
                    <a:pt x="245" y="5"/>
                  </a:cubicBezTo>
                  <a:cubicBezTo>
                    <a:pt x="241" y="11"/>
                    <a:pt x="235" y="16"/>
                    <a:pt x="226" y="21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193" y="50"/>
                    <a:pt x="164" y="77"/>
                    <a:pt x="138" y="104"/>
                  </a:cubicBezTo>
                  <a:cubicBezTo>
                    <a:pt x="133" y="110"/>
                    <a:pt x="127" y="117"/>
                    <a:pt x="120" y="12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8" y="137"/>
                    <a:pt x="138" y="142"/>
                    <a:pt x="131" y="147"/>
                  </a:cubicBezTo>
                  <a:cubicBezTo>
                    <a:pt x="123" y="150"/>
                    <a:pt x="116" y="150"/>
                    <a:pt x="112" y="145"/>
                  </a:cubicBezTo>
                  <a:cubicBezTo>
                    <a:pt x="111" y="145"/>
                    <a:pt x="110" y="144"/>
                    <a:pt x="109" y="143"/>
                  </a:cubicBezTo>
                  <a:cubicBezTo>
                    <a:pt x="108" y="142"/>
                    <a:pt x="107" y="141"/>
                    <a:pt x="106" y="141"/>
                  </a:cubicBezTo>
                  <a:cubicBezTo>
                    <a:pt x="89" y="150"/>
                    <a:pt x="71" y="158"/>
                    <a:pt x="51" y="164"/>
                  </a:cubicBezTo>
                  <a:cubicBezTo>
                    <a:pt x="47" y="166"/>
                    <a:pt x="43" y="167"/>
                    <a:pt x="39" y="168"/>
                  </a:cubicBezTo>
                  <a:cubicBezTo>
                    <a:pt x="39" y="168"/>
                    <a:pt x="39" y="168"/>
                    <a:pt x="38" y="168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29" y="171"/>
                    <a:pt x="22" y="173"/>
                    <a:pt x="14" y="175"/>
                  </a:cubicBezTo>
                  <a:cubicBezTo>
                    <a:pt x="13" y="175"/>
                    <a:pt x="11" y="176"/>
                    <a:pt x="9" y="176"/>
                  </a:cubicBezTo>
                  <a:cubicBezTo>
                    <a:pt x="6" y="177"/>
                    <a:pt x="3" y="177"/>
                    <a:pt x="0" y="178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7" y="215"/>
                    <a:pt x="19" y="215"/>
                    <a:pt x="21" y="215"/>
                  </a:cubicBezTo>
                  <a:cubicBezTo>
                    <a:pt x="81" y="208"/>
                    <a:pt x="142" y="195"/>
                    <a:pt x="204" y="176"/>
                  </a:cubicBezTo>
                  <a:cubicBezTo>
                    <a:pt x="246" y="157"/>
                    <a:pt x="282" y="134"/>
                    <a:pt x="314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MH_Other_38">
              <a:extLst>
                <a:ext uri="{FF2B5EF4-FFF2-40B4-BE49-F238E27FC236}">
                  <a16:creationId xmlns:a16="http://schemas.microsoft.com/office/drawing/2014/main" id="{EDF83ADC-9205-448B-8F0E-7173613CA183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832725" y="5753100"/>
              <a:ext cx="400050" cy="84138"/>
            </a:xfrm>
            <a:custGeom>
              <a:avLst/>
              <a:gdLst>
                <a:gd name="T0" fmla="*/ 184 w 323"/>
                <a:gd name="T1" fmla="*/ 0 h 68"/>
                <a:gd name="T2" fmla="*/ 179 w 323"/>
                <a:gd name="T3" fmla="*/ 16 h 68"/>
                <a:gd name="T4" fmla="*/ 156 w 323"/>
                <a:gd name="T5" fmla="*/ 24 h 68"/>
                <a:gd name="T6" fmla="*/ 0 w 323"/>
                <a:gd name="T7" fmla="*/ 68 h 68"/>
                <a:gd name="T8" fmla="*/ 323 w 323"/>
                <a:gd name="T9" fmla="*/ 68 h 68"/>
                <a:gd name="T10" fmla="*/ 184 w 323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68">
                  <a:moveTo>
                    <a:pt x="184" y="0"/>
                  </a:moveTo>
                  <a:cubicBezTo>
                    <a:pt x="179" y="16"/>
                    <a:pt x="179" y="16"/>
                    <a:pt x="179" y="16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23" y="68"/>
                    <a:pt x="323" y="68"/>
                    <a:pt x="323" y="68"/>
                  </a:cubicBezTo>
                  <a:cubicBezTo>
                    <a:pt x="280" y="38"/>
                    <a:pt x="234" y="16"/>
                    <a:pt x="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MH_Other_39">
              <a:extLst>
                <a:ext uri="{FF2B5EF4-FFF2-40B4-BE49-F238E27FC236}">
                  <a16:creationId xmlns:a16="http://schemas.microsoft.com/office/drawing/2014/main" id="{A66B169F-C45B-4302-B3D7-B5070D51CA14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7807325" y="5481638"/>
              <a:ext cx="338138" cy="355600"/>
            </a:xfrm>
            <a:custGeom>
              <a:avLst/>
              <a:gdLst>
                <a:gd name="T0" fmla="*/ 161 w 221"/>
                <a:gd name="T1" fmla="*/ 190 h 232"/>
                <a:gd name="T2" fmla="*/ 165 w 221"/>
                <a:gd name="T3" fmla="*/ 177 h 232"/>
                <a:gd name="T4" fmla="*/ 221 w 221"/>
                <a:gd name="T5" fmla="*/ 0 h 232"/>
                <a:gd name="T6" fmla="*/ 62 w 221"/>
                <a:gd name="T7" fmla="*/ 20 h 232"/>
                <a:gd name="T8" fmla="*/ 0 w 221"/>
                <a:gd name="T9" fmla="*/ 232 h 232"/>
                <a:gd name="T10" fmla="*/ 16 w 221"/>
                <a:gd name="T11" fmla="*/ 232 h 232"/>
                <a:gd name="T12" fmla="*/ 142 w 221"/>
                <a:gd name="T13" fmla="*/ 196 h 232"/>
                <a:gd name="T14" fmla="*/ 161 w 221"/>
                <a:gd name="T15" fmla="*/ 190 h 232"/>
                <a:gd name="T16" fmla="*/ 161 w 221"/>
                <a:gd name="T17" fmla="*/ 19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32">
                  <a:moveTo>
                    <a:pt x="161" y="190"/>
                  </a:moveTo>
                  <a:lnTo>
                    <a:pt x="165" y="177"/>
                  </a:lnTo>
                  <a:lnTo>
                    <a:pt x="221" y="0"/>
                  </a:lnTo>
                  <a:lnTo>
                    <a:pt x="62" y="20"/>
                  </a:lnTo>
                  <a:lnTo>
                    <a:pt x="0" y="232"/>
                  </a:lnTo>
                  <a:lnTo>
                    <a:pt x="16" y="232"/>
                  </a:lnTo>
                  <a:lnTo>
                    <a:pt x="142" y="196"/>
                  </a:lnTo>
                  <a:lnTo>
                    <a:pt x="161" y="190"/>
                  </a:lnTo>
                  <a:lnTo>
                    <a:pt x="161" y="19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MH_Other_40">
              <a:extLst>
                <a:ext uri="{FF2B5EF4-FFF2-40B4-BE49-F238E27FC236}">
                  <a16:creationId xmlns:a16="http://schemas.microsoft.com/office/drawing/2014/main" id="{958E929B-49D1-4C71-8449-71F9301040E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583488" y="5764213"/>
              <a:ext cx="222250" cy="73025"/>
            </a:xfrm>
            <a:custGeom>
              <a:avLst/>
              <a:gdLst>
                <a:gd name="T0" fmla="*/ 132 w 145"/>
                <a:gd name="T1" fmla="*/ 48 h 48"/>
                <a:gd name="T2" fmla="*/ 145 w 145"/>
                <a:gd name="T3" fmla="*/ 0 h 48"/>
                <a:gd name="T4" fmla="*/ 0 w 145"/>
                <a:gd name="T5" fmla="*/ 36 h 48"/>
                <a:gd name="T6" fmla="*/ 47 w 145"/>
                <a:gd name="T7" fmla="*/ 48 h 48"/>
                <a:gd name="T8" fmla="*/ 132 w 145"/>
                <a:gd name="T9" fmla="*/ 48 h 48"/>
                <a:gd name="T10" fmla="*/ 132 w 14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8">
                  <a:moveTo>
                    <a:pt x="132" y="48"/>
                  </a:moveTo>
                  <a:lnTo>
                    <a:pt x="145" y="0"/>
                  </a:lnTo>
                  <a:lnTo>
                    <a:pt x="0" y="36"/>
                  </a:lnTo>
                  <a:lnTo>
                    <a:pt x="47" y="48"/>
                  </a:lnTo>
                  <a:lnTo>
                    <a:pt x="132" y="48"/>
                  </a:lnTo>
                  <a:lnTo>
                    <a:pt x="132" y="48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MH_Other_41">
              <a:extLst>
                <a:ext uri="{FF2B5EF4-FFF2-40B4-BE49-F238E27FC236}">
                  <a16:creationId xmlns:a16="http://schemas.microsoft.com/office/drawing/2014/main" id="{D6144066-EA0F-4BEF-A04E-0BB086385891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7483475" y="5087938"/>
              <a:ext cx="174625" cy="385762"/>
            </a:xfrm>
            <a:custGeom>
              <a:avLst/>
              <a:gdLst>
                <a:gd name="T0" fmla="*/ 141 w 141"/>
                <a:gd name="T1" fmla="*/ 32 h 311"/>
                <a:gd name="T2" fmla="*/ 98 w 141"/>
                <a:gd name="T3" fmla="*/ 0 h 311"/>
                <a:gd name="T4" fmla="*/ 98 w 141"/>
                <a:gd name="T5" fmla="*/ 8 h 311"/>
                <a:gd name="T6" fmla="*/ 108 w 141"/>
                <a:gd name="T7" fmla="*/ 108 h 311"/>
                <a:gd name="T8" fmla="*/ 37 w 141"/>
                <a:gd name="T9" fmla="*/ 117 h 311"/>
                <a:gd name="T10" fmla="*/ 2 w 141"/>
                <a:gd name="T11" fmla="*/ 173 h 311"/>
                <a:gd name="T12" fmla="*/ 2 w 141"/>
                <a:gd name="T13" fmla="*/ 226 h 311"/>
                <a:gd name="T14" fmla="*/ 23 w 141"/>
                <a:gd name="T15" fmla="*/ 311 h 311"/>
                <a:gd name="T16" fmla="*/ 41 w 141"/>
                <a:gd name="T17" fmla="*/ 277 h 311"/>
                <a:gd name="T18" fmla="*/ 120 w 141"/>
                <a:gd name="T19" fmla="*/ 253 h 311"/>
                <a:gd name="T20" fmla="*/ 100 w 141"/>
                <a:gd name="T21" fmla="*/ 173 h 311"/>
                <a:gd name="T22" fmla="*/ 141 w 141"/>
                <a:gd name="T23" fmla="*/ 32 h 311"/>
                <a:gd name="T24" fmla="*/ 5 w 141"/>
                <a:gd name="T25" fmla="*/ 173 h 311"/>
                <a:gd name="T26" fmla="*/ 7 w 141"/>
                <a:gd name="T27" fmla="*/ 163 h 311"/>
                <a:gd name="T28" fmla="*/ 27 w 141"/>
                <a:gd name="T29" fmla="*/ 295 h 311"/>
                <a:gd name="T30" fmla="*/ 23 w 141"/>
                <a:gd name="T31" fmla="*/ 304 h 311"/>
                <a:gd name="T32" fmla="*/ 5 w 141"/>
                <a:gd name="T33" fmla="*/ 226 h 311"/>
                <a:gd name="T34" fmla="*/ 5 w 141"/>
                <a:gd name="T35" fmla="*/ 173 h 311"/>
                <a:gd name="T36" fmla="*/ 5 w 141"/>
                <a:gd name="T37" fmla="*/ 17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311">
                  <a:moveTo>
                    <a:pt x="141" y="32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18" y="131"/>
                    <a:pt x="6" y="149"/>
                    <a:pt x="2" y="173"/>
                  </a:cubicBezTo>
                  <a:cubicBezTo>
                    <a:pt x="0" y="190"/>
                    <a:pt x="1" y="208"/>
                    <a:pt x="2" y="226"/>
                  </a:cubicBezTo>
                  <a:cubicBezTo>
                    <a:pt x="5" y="262"/>
                    <a:pt x="11" y="290"/>
                    <a:pt x="23" y="311"/>
                  </a:cubicBezTo>
                  <a:cubicBezTo>
                    <a:pt x="41" y="277"/>
                    <a:pt x="41" y="277"/>
                    <a:pt x="41" y="277"/>
                  </a:cubicBezTo>
                  <a:cubicBezTo>
                    <a:pt x="120" y="253"/>
                    <a:pt x="120" y="253"/>
                    <a:pt x="120" y="253"/>
                  </a:cubicBezTo>
                  <a:cubicBezTo>
                    <a:pt x="100" y="173"/>
                    <a:pt x="100" y="173"/>
                    <a:pt x="100" y="173"/>
                  </a:cubicBezTo>
                  <a:cubicBezTo>
                    <a:pt x="108" y="124"/>
                    <a:pt x="121" y="77"/>
                    <a:pt x="141" y="32"/>
                  </a:cubicBezTo>
                  <a:close/>
                  <a:moveTo>
                    <a:pt x="5" y="173"/>
                  </a:moveTo>
                  <a:cubicBezTo>
                    <a:pt x="5" y="170"/>
                    <a:pt x="6" y="166"/>
                    <a:pt x="7" y="163"/>
                  </a:cubicBezTo>
                  <a:cubicBezTo>
                    <a:pt x="7" y="210"/>
                    <a:pt x="13" y="254"/>
                    <a:pt x="27" y="295"/>
                  </a:cubicBezTo>
                  <a:cubicBezTo>
                    <a:pt x="23" y="304"/>
                    <a:pt x="23" y="304"/>
                    <a:pt x="23" y="304"/>
                  </a:cubicBezTo>
                  <a:cubicBezTo>
                    <a:pt x="13" y="284"/>
                    <a:pt x="7" y="258"/>
                    <a:pt x="5" y="226"/>
                  </a:cubicBezTo>
                  <a:cubicBezTo>
                    <a:pt x="4" y="208"/>
                    <a:pt x="3" y="190"/>
                    <a:pt x="5" y="173"/>
                  </a:cubicBezTo>
                  <a:cubicBezTo>
                    <a:pt x="5" y="173"/>
                    <a:pt x="5" y="173"/>
                    <a:pt x="5" y="173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MH_Other_42">
              <a:extLst>
                <a:ext uri="{FF2B5EF4-FFF2-40B4-BE49-F238E27FC236}">
                  <a16:creationId xmlns:a16="http://schemas.microsoft.com/office/drawing/2014/main" id="{D044F632-A3FF-4C48-A58C-4F595FE77884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485063" y="5289550"/>
              <a:ext cx="31750" cy="174625"/>
            </a:xfrm>
            <a:custGeom>
              <a:avLst/>
              <a:gdLst>
                <a:gd name="T0" fmla="*/ 4 w 24"/>
                <a:gd name="T1" fmla="*/ 0 h 141"/>
                <a:gd name="T2" fmla="*/ 2 w 24"/>
                <a:gd name="T3" fmla="*/ 10 h 141"/>
                <a:gd name="T4" fmla="*/ 2 w 24"/>
                <a:gd name="T5" fmla="*/ 10 h 141"/>
                <a:gd name="T6" fmla="*/ 2 w 24"/>
                <a:gd name="T7" fmla="*/ 63 h 141"/>
                <a:gd name="T8" fmla="*/ 20 w 24"/>
                <a:gd name="T9" fmla="*/ 141 h 141"/>
                <a:gd name="T10" fmla="*/ 24 w 24"/>
                <a:gd name="T11" fmla="*/ 132 h 141"/>
                <a:gd name="T12" fmla="*/ 4 w 24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1">
                  <a:moveTo>
                    <a:pt x="4" y="0"/>
                  </a:moveTo>
                  <a:cubicBezTo>
                    <a:pt x="3" y="3"/>
                    <a:pt x="2" y="7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27"/>
                    <a:pt x="1" y="45"/>
                    <a:pt x="2" y="63"/>
                  </a:cubicBezTo>
                  <a:cubicBezTo>
                    <a:pt x="4" y="95"/>
                    <a:pt x="10" y="121"/>
                    <a:pt x="20" y="141"/>
                  </a:cubicBezTo>
                  <a:cubicBezTo>
                    <a:pt x="24" y="132"/>
                    <a:pt x="24" y="132"/>
                    <a:pt x="24" y="132"/>
                  </a:cubicBezTo>
                  <a:cubicBezTo>
                    <a:pt x="10" y="91"/>
                    <a:pt x="4" y="47"/>
                    <a:pt x="4" y="0"/>
                  </a:cubicBezTo>
                  <a:close/>
                </a:path>
              </a:pathLst>
            </a:custGeom>
            <a:solidFill>
              <a:srgbClr val="E0D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MH_Other_43">
              <a:extLst>
                <a:ext uri="{FF2B5EF4-FFF2-40B4-BE49-F238E27FC236}">
                  <a16:creationId xmlns:a16="http://schemas.microsoft.com/office/drawing/2014/main" id="{80DAD7EB-DE8B-4782-8E87-E1573F35CEFA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7513638" y="5062538"/>
              <a:ext cx="95250" cy="157162"/>
            </a:xfrm>
            <a:custGeom>
              <a:avLst/>
              <a:gdLst>
                <a:gd name="T0" fmla="*/ 25 w 76"/>
                <a:gd name="T1" fmla="*/ 32 h 126"/>
                <a:gd name="T2" fmla="*/ 13 w 76"/>
                <a:gd name="T3" fmla="*/ 46 h 126"/>
                <a:gd name="T4" fmla="*/ 2 w 76"/>
                <a:gd name="T5" fmla="*/ 83 h 126"/>
                <a:gd name="T6" fmla="*/ 0 w 76"/>
                <a:gd name="T7" fmla="*/ 92 h 126"/>
                <a:gd name="T8" fmla="*/ 14 w 76"/>
                <a:gd name="T9" fmla="*/ 126 h 126"/>
                <a:gd name="T10" fmla="*/ 76 w 76"/>
                <a:gd name="T11" fmla="*/ 121 h 126"/>
                <a:gd name="T12" fmla="*/ 65 w 76"/>
                <a:gd name="T13" fmla="*/ 47 h 126"/>
                <a:gd name="T14" fmla="*/ 40 w 76"/>
                <a:gd name="T15" fmla="*/ 0 h 126"/>
                <a:gd name="T16" fmla="*/ 25 w 76"/>
                <a:gd name="T17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26">
                  <a:moveTo>
                    <a:pt x="25" y="32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0" y="23"/>
                    <a:pt x="51" y="7"/>
                    <a:pt x="40" y="0"/>
                  </a:cubicBezTo>
                  <a:cubicBezTo>
                    <a:pt x="37" y="11"/>
                    <a:pt x="32" y="21"/>
                    <a:pt x="25" y="32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MH_Other_44">
              <a:extLst>
                <a:ext uri="{FF2B5EF4-FFF2-40B4-BE49-F238E27FC236}">
                  <a16:creationId xmlns:a16="http://schemas.microsoft.com/office/drawing/2014/main" id="{C06A78A9-E03B-4A96-81EC-510A5B8A9884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7397750" y="5148263"/>
              <a:ext cx="120650" cy="350837"/>
            </a:xfrm>
            <a:custGeom>
              <a:avLst/>
              <a:gdLst>
                <a:gd name="T0" fmla="*/ 90 w 97"/>
                <a:gd name="T1" fmla="*/ 32 h 285"/>
                <a:gd name="T2" fmla="*/ 93 w 97"/>
                <a:gd name="T3" fmla="*/ 24 h 285"/>
                <a:gd name="T4" fmla="*/ 95 w 97"/>
                <a:gd name="T5" fmla="*/ 15 h 285"/>
                <a:gd name="T6" fmla="*/ 18 w 97"/>
                <a:gd name="T7" fmla="*/ 15 h 285"/>
                <a:gd name="T8" fmla="*/ 0 w 97"/>
                <a:gd name="T9" fmla="*/ 0 h 285"/>
                <a:gd name="T10" fmla="*/ 2 w 97"/>
                <a:gd name="T11" fmla="*/ 11 h 285"/>
                <a:gd name="T12" fmla="*/ 5 w 97"/>
                <a:gd name="T13" fmla="*/ 20 h 285"/>
                <a:gd name="T14" fmla="*/ 30 w 97"/>
                <a:gd name="T15" fmla="*/ 38 h 285"/>
                <a:gd name="T16" fmla="*/ 70 w 97"/>
                <a:gd name="T17" fmla="*/ 45 h 285"/>
                <a:gd name="T18" fmla="*/ 63 w 97"/>
                <a:gd name="T19" fmla="*/ 222 h 285"/>
                <a:gd name="T20" fmla="*/ 76 w 97"/>
                <a:gd name="T21" fmla="*/ 272 h 285"/>
                <a:gd name="T22" fmla="*/ 21 w 97"/>
                <a:gd name="T23" fmla="*/ 258 h 285"/>
                <a:gd name="T24" fmla="*/ 19 w 97"/>
                <a:gd name="T25" fmla="*/ 270 h 285"/>
                <a:gd name="T26" fmla="*/ 87 w 97"/>
                <a:gd name="T27" fmla="*/ 285 h 285"/>
                <a:gd name="T28" fmla="*/ 97 w 97"/>
                <a:gd name="T29" fmla="*/ 273 h 285"/>
                <a:gd name="T30" fmla="*/ 91 w 97"/>
                <a:gd name="T31" fmla="*/ 263 h 285"/>
                <a:gd name="T32" fmla="*/ 70 w 97"/>
                <a:gd name="T33" fmla="*/ 178 h 285"/>
                <a:gd name="T34" fmla="*/ 70 w 97"/>
                <a:gd name="T35" fmla="*/ 125 h 285"/>
                <a:gd name="T36" fmla="*/ 75 w 97"/>
                <a:gd name="T37" fmla="*/ 88 h 285"/>
                <a:gd name="T38" fmla="*/ 76 w 97"/>
                <a:gd name="T39" fmla="*/ 81 h 285"/>
                <a:gd name="T40" fmla="*/ 90 w 97"/>
                <a:gd name="T41" fmla="*/ 3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85">
                  <a:moveTo>
                    <a:pt x="90" y="32"/>
                  </a:moveTo>
                  <a:cubicBezTo>
                    <a:pt x="93" y="24"/>
                    <a:pt x="93" y="24"/>
                    <a:pt x="93" y="2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66" y="38"/>
                    <a:pt x="40" y="38"/>
                    <a:pt x="18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2" y="11"/>
                  </a:cubicBezTo>
                  <a:cubicBezTo>
                    <a:pt x="3" y="14"/>
                    <a:pt x="4" y="17"/>
                    <a:pt x="5" y="2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45" y="47"/>
                    <a:pt x="58" y="49"/>
                    <a:pt x="70" y="45"/>
                  </a:cubicBezTo>
                  <a:cubicBezTo>
                    <a:pt x="58" y="105"/>
                    <a:pt x="55" y="164"/>
                    <a:pt x="63" y="222"/>
                  </a:cubicBezTo>
                  <a:cubicBezTo>
                    <a:pt x="76" y="272"/>
                    <a:pt x="76" y="272"/>
                    <a:pt x="76" y="272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0" y="262"/>
                    <a:pt x="20" y="266"/>
                    <a:pt x="19" y="270"/>
                  </a:cubicBezTo>
                  <a:cubicBezTo>
                    <a:pt x="39" y="279"/>
                    <a:pt x="61" y="284"/>
                    <a:pt x="87" y="285"/>
                  </a:cubicBezTo>
                  <a:cubicBezTo>
                    <a:pt x="90" y="281"/>
                    <a:pt x="93" y="278"/>
                    <a:pt x="97" y="273"/>
                  </a:cubicBezTo>
                  <a:cubicBezTo>
                    <a:pt x="95" y="270"/>
                    <a:pt x="93" y="267"/>
                    <a:pt x="91" y="263"/>
                  </a:cubicBezTo>
                  <a:cubicBezTo>
                    <a:pt x="79" y="242"/>
                    <a:pt x="73" y="214"/>
                    <a:pt x="70" y="178"/>
                  </a:cubicBezTo>
                  <a:cubicBezTo>
                    <a:pt x="69" y="160"/>
                    <a:pt x="68" y="142"/>
                    <a:pt x="70" y="125"/>
                  </a:cubicBezTo>
                  <a:cubicBezTo>
                    <a:pt x="71" y="112"/>
                    <a:pt x="72" y="100"/>
                    <a:pt x="75" y="88"/>
                  </a:cubicBezTo>
                  <a:cubicBezTo>
                    <a:pt x="75" y="86"/>
                    <a:pt x="75" y="83"/>
                    <a:pt x="76" y="81"/>
                  </a:cubicBezTo>
                  <a:cubicBezTo>
                    <a:pt x="90" y="32"/>
                    <a:pt x="90" y="32"/>
                    <a:pt x="90" y="32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MH_Other_45">
              <a:extLst>
                <a:ext uri="{FF2B5EF4-FFF2-40B4-BE49-F238E27FC236}">
                  <a16:creationId xmlns:a16="http://schemas.microsoft.com/office/drawing/2014/main" id="{AD81729C-67B3-47C0-83E3-6CBC4DB18F85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7493000" y="5186363"/>
              <a:ext cx="25400" cy="69850"/>
            </a:xfrm>
            <a:custGeom>
              <a:avLst/>
              <a:gdLst>
                <a:gd name="T0" fmla="*/ 15 w 22"/>
                <a:gd name="T1" fmla="*/ 0 h 56"/>
                <a:gd name="T2" fmla="*/ 1 w 22"/>
                <a:gd name="T3" fmla="*/ 49 h 56"/>
                <a:gd name="T4" fmla="*/ 0 w 22"/>
                <a:gd name="T5" fmla="*/ 56 h 56"/>
                <a:gd name="T6" fmla="*/ 22 w 22"/>
                <a:gd name="T7" fmla="*/ 27 h 56"/>
                <a:gd name="T8" fmla="*/ 15 w 2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6">
                  <a:moveTo>
                    <a:pt x="15" y="0"/>
                  </a:moveTo>
                  <a:cubicBezTo>
                    <a:pt x="1" y="49"/>
                    <a:pt x="1" y="49"/>
                    <a:pt x="1" y="49"/>
                  </a:cubicBezTo>
                  <a:cubicBezTo>
                    <a:pt x="0" y="51"/>
                    <a:pt x="0" y="54"/>
                    <a:pt x="0" y="56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MH_Other_46">
              <a:extLst>
                <a:ext uri="{FF2B5EF4-FFF2-40B4-BE49-F238E27FC236}">
                  <a16:creationId xmlns:a16="http://schemas.microsoft.com/office/drawing/2014/main" id="{1972871B-20D6-4C44-9B50-91D0909BC024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7394575" y="5097463"/>
              <a:ext cx="136525" cy="96837"/>
            </a:xfrm>
            <a:custGeom>
              <a:avLst/>
              <a:gdLst>
                <a:gd name="T0" fmla="*/ 98 w 109"/>
                <a:gd name="T1" fmla="*/ 55 h 78"/>
                <a:gd name="T2" fmla="*/ 109 w 109"/>
                <a:gd name="T3" fmla="*/ 18 h 78"/>
                <a:gd name="T4" fmla="*/ 98 w 109"/>
                <a:gd name="T5" fmla="*/ 32 h 78"/>
                <a:gd name="T6" fmla="*/ 41 w 109"/>
                <a:gd name="T7" fmla="*/ 32 h 78"/>
                <a:gd name="T8" fmla="*/ 17 w 109"/>
                <a:gd name="T9" fmla="*/ 7 h 78"/>
                <a:gd name="T10" fmla="*/ 37 w 109"/>
                <a:gd name="T11" fmla="*/ 53 h 78"/>
                <a:gd name="T12" fmla="*/ 1 w 109"/>
                <a:gd name="T13" fmla="*/ 0 h 78"/>
                <a:gd name="T14" fmla="*/ 3 w 109"/>
                <a:gd name="T15" fmla="*/ 40 h 78"/>
                <a:gd name="T16" fmla="*/ 21 w 109"/>
                <a:gd name="T17" fmla="*/ 55 h 78"/>
                <a:gd name="T18" fmla="*/ 98 w 109"/>
                <a:gd name="T19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78">
                  <a:moveTo>
                    <a:pt x="98" y="55"/>
                  </a:moveTo>
                  <a:cubicBezTo>
                    <a:pt x="109" y="18"/>
                    <a:pt x="109" y="18"/>
                    <a:pt x="109" y="18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80" y="53"/>
                    <a:pt x="61" y="53"/>
                    <a:pt x="41" y="32"/>
                  </a:cubicBezTo>
                  <a:cubicBezTo>
                    <a:pt x="31" y="25"/>
                    <a:pt x="23" y="17"/>
                    <a:pt x="17" y="7"/>
                  </a:cubicBezTo>
                  <a:cubicBezTo>
                    <a:pt x="18" y="23"/>
                    <a:pt x="25" y="38"/>
                    <a:pt x="37" y="53"/>
                  </a:cubicBezTo>
                  <a:cubicBezTo>
                    <a:pt x="16" y="37"/>
                    <a:pt x="4" y="20"/>
                    <a:pt x="1" y="0"/>
                  </a:cubicBezTo>
                  <a:cubicBezTo>
                    <a:pt x="0" y="12"/>
                    <a:pt x="1" y="25"/>
                    <a:pt x="3" y="40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43" y="78"/>
                    <a:pt x="69" y="78"/>
                    <a:pt x="98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MH_Other_47">
              <a:extLst>
                <a:ext uri="{FF2B5EF4-FFF2-40B4-BE49-F238E27FC236}">
                  <a16:creationId xmlns:a16="http://schemas.microsoft.com/office/drawing/2014/main" id="{93F8A0FD-23E3-41E5-8CDE-C72AC93DB73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7481888" y="5413375"/>
              <a:ext cx="279400" cy="185738"/>
            </a:xfrm>
            <a:custGeom>
              <a:avLst/>
              <a:gdLst>
                <a:gd name="T0" fmla="*/ 126 w 226"/>
                <a:gd name="T1" fmla="*/ 5 h 151"/>
                <a:gd name="T2" fmla="*/ 123 w 226"/>
                <a:gd name="T3" fmla="*/ 0 h 151"/>
                <a:gd name="T4" fmla="*/ 120 w 226"/>
                <a:gd name="T5" fmla="*/ 0 h 151"/>
                <a:gd name="T6" fmla="*/ 114 w 226"/>
                <a:gd name="T7" fmla="*/ 2 h 151"/>
                <a:gd name="T8" fmla="*/ 52 w 226"/>
                <a:gd name="T9" fmla="*/ 26 h 151"/>
                <a:gd name="T10" fmla="*/ 30 w 226"/>
                <a:gd name="T11" fmla="*/ 59 h 151"/>
                <a:gd name="T12" fmla="*/ 20 w 226"/>
                <a:gd name="T13" fmla="*/ 71 h 151"/>
                <a:gd name="T14" fmla="*/ 0 w 226"/>
                <a:gd name="T15" fmla="*/ 87 h 151"/>
                <a:gd name="T16" fmla="*/ 31 w 226"/>
                <a:gd name="T17" fmla="*/ 151 h 151"/>
                <a:gd name="T18" fmla="*/ 95 w 226"/>
                <a:gd name="T19" fmla="*/ 131 h 151"/>
                <a:gd name="T20" fmla="*/ 200 w 226"/>
                <a:gd name="T21" fmla="*/ 92 h 151"/>
                <a:gd name="T22" fmla="*/ 192 w 226"/>
                <a:gd name="T23" fmla="*/ 88 h 151"/>
                <a:gd name="T24" fmla="*/ 171 w 226"/>
                <a:gd name="T25" fmla="*/ 98 h 151"/>
                <a:gd name="T26" fmla="*/ 136 w 226"/>
                <a:gd name="T27" fmla="*/ 109 h 151"/>
                <a:gd name="T28" fmla="*/ 225 w 226"/>
                <a:gd name="T29" fmla="*/ 63 h 151"/>
                <a:gd name="T30" fmla="*/ 213 w 226"/>
                <a:gd name="T31" fmla="*/ 56 h 151"/>
                <a:gd name="T32" fmla="*/ 208 w 226"/>
                <a:gd name="T33" fmla="*/ 56 h 151"/>
                <a:gd name="T34" fmla="*/ 131 w 226"/>
                <a:gd name="T35" fmla="*/ 88 h 151"/>
                <a:gd name="T36" fmla="*/ 137 w 226"/>
                <a:gd name="T37" fmla="*/ 70 h 151"/>
                <a:gd name="T38" fmla="*/ 226 w 226"/>
                <a:gd name="T39" fmla="*/ 36 h 151"/>
                <a:gd name="T40" fmla="*/ 198 w 226"/>
                <a:gd name="T41" fmla="*/ 36 h 151"/>
                <a:gd name="T42" fmla="*/ 163 w 226"/>
                <a:gd name="T43" fmla="*/ 47 h 151"/>
                <a:gd name="T44" fmla="*/ 117 w 226"/>
                <a:gd name="T45" fmla="*/ 62 h 151"/>
                <a:gd name="T46" fmla="*/ 129 w 226"/>
                <a:gd name="T47" fmla="*/ 39 h 151"/>
                <a:gd name="T48" fmla="*/ 196 w 226"/>
                <a:gd name="T49" fmla="*/ 14 h 151"/>
                <a:gd name="T50" fmla="*/ 152 w 226"/>
                <a:gd name="T51" fmla="*/ 14 h 151"/>
                <a:gd name="T52" fmla="*/ 146 w 226"/>
                <a:gd name="T53" fmla="*/ 17 h 151"/>
                <a:gd name="T54" fmla="*/ 113 w 226"/>
                <a:gd name="T55" fmla="*/ 28 h 151"/>
                <a:gd name="T56" fmla="*/ 83 w 226"/>
                <a:gd name="T57" fmla="*/ 35 h 151"/>
                <a:gd name="T58" fmla="*/ 98 w 226"/>
                <a:gd name="T59" fmla="*/ 19 h 151"/>
                <a:gd name="T60" fmla="*/ 126 w 226"/>
                <a:gd name="T61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6" h="151">
                  <a:moveTo>
                    <a:pt x="126" y="5"/>
                  </a:moveTo>
                  <a:cubicBezTo>
                    <a:pt x="126" y="2"/>
                    <a:pt x="125" y="0"/>
                    <a:pt x="123" y="0"/>
                  </a:cubicBezTo>
                  <a:cubicBezTo>
                    <a:pt x="122" y="0"/>
                    <a:pt x="121" y="0"/>
                    <a:pt x="120" y="0"/>
                  </a:cubicBezTo>
                  <a:cubicBezTo>
                    <a:pt x="118" y="1"/>
                    <a:pt x="116" y="1"/>
                    <a:pt x="114" y="2"/>
                  </a:cubicBezTo>
                  <a:cubicBezTo>
                    <a:pt x="93" y="12"/>
                    <a:pt x="72" y="20"/>
                    <a:pt x="52" y="26"/>
                  </a:cubicBezTo>
                  <a:cubicBezTo>
                    <a:pt x="44" y="39"/>
                    <a:pt x="37" y="50"/>
                    <a:pt x="30" y="59"/>
                  </a:cubicBezTo>
                  <a:cubicBezTo>
                    <a:pt x="26" y="64"/>
                    <a:pt x="23" y="67"/>
                    <a:pt x="20" y="71"/>
                  </a:cubicBezTo>
                  <a:cubicBezTo>
                    <a:pt x="13" y="78"/>
                    <a:pt x="7" y="83"/>
                    <a:pt x="0" y="87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49" y="139"/>
                    <a:pt x="70" y="132"/>
                    <a:pt x="95" y="131"/>
                  </a:cubicBezTo>
                  <a:cubicBezTo>
                    <a:pt x="131" y="123"/>
                    <a:pt x="166" y="110"/>
                    <a:pt x="200" y="92"/>
                  </a:cubicBezTo>
                  <a:cubicBezTo>
                    <a:pt x="201" y="88"/>
                    <a:pt x="198" y="87"/>
                    <a:pt x="192" y="8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225" y="63"/>
                    <a:pt x="225" y="63"/>
                    <a:pt x="225" y="63"/>
                  </a:cubicBezTo>
                  <a:cubicBezTo>
                    <a:pt x="224" y="58"/>
                    <a:pt x="220" y="55"/>
                    <a:pt x="213" y="56"/>
                  </a:cubicBezTo>
                  <a:cubicBezTo>
                    <a:pt x="212" y="56"/>
                    <a:pt x="210" y="56"/>
                    <a:pt x="208" y="56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226" y="36"/>
                    <a:pt x="226" y="36"/>
                    <a:pt x="226" y="36"/>
                  </a:cubicBezTo>
                  <a:cubicBezTo>
                    <a:pt x="221" y="31"/>
                    <a:pt x="212" y="31"/>
                    <a:pt x="198" y="36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3" y="5"/>
                    <a:pt x="178" y="5"/>
                    <a:pt x="152" y="14"/>
                  </a:cubicBezTo>
                  <a:cubicBezTo>
                    <a:pt x="150" y="15"/>
                    <a:pt x="148" y="15"/>
                    <a:pt x="146" y="17"/>
                  </a:cubicBezTo>
                  <a:cubicBezTo>
                    <a:pt x="136" y="21"/>
                    <a:pt x="125" y="25"/>
                    <a:pt x="113" y="28"/>
                  </a:cubicBezTo>
                  <a:cubicBezTo>
                    <a:pt x="103" y="31"/>
                    <a:pt x="93" y="33"/>
                    <a:pt x="83" y="3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126" y="5"/>
                    <a:pt x="126" y="5"/>
                    <a:pt x="126" y="5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MH_Other_48">
              <a:extLst>
                <a:ext uri="{FF2B5EF4-FFF2-40B4-BE49-F238E27FC236}">
                  <a16:creationId xmlns:a16="http://schemas.microsoft.com/office/drawing/2014/main" id="{0D07355F-BE29-4CE4-B277-5F27018843E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7405688" y="5172075"/>
              <a:ext cx="87312" cy="312738"/>
            </a:xfrm>
            <a:custGeom>
              <a:avLst/>
              <a:gdLst>
                <a:gd name="T0" fmla="*/ 58 w 71"/>
                <a:gd name="T1" fmla="*/ 202 h 252"/>
                <a:gd name="T2" fmla="*/ 65 w 71"/>
                <a:gd name="T3" fmla="*/ 25 h 252"/>
                <a:gd name="T4" fmla="*/ 25 w 71"/>
                <a:gd name="T5" fmla="*/ 18 h 252"/>
                <a:gd name="T6" fmla="*/ 0 w 71"/>
                <a:gd name="T7" fmla="*/ 0 h 252"/>
                <a:gd name="T8" fmla="*/ 4 w 71"/>
                <a:gd name="T9" fmla="*/ 17 h 252"/>
                <a:gd name="T10" fmla="*/ 26 w 71"/>
                <a:gd name="T11" fmla="*/ 123 h 252"/>
                <a:gd name="T12" fmla="*/ 27 w 71"/>
                <a:gd name="T13" fmla="*/ 128 h 252"/>
                <a:gd name="T14" fmla="*/ 16 w 71"/>
                <a:gd name="T15" fmla="*/ 238 h 252"/>
                <a:gd name="T16" fmla="*/ 71 w 71"/>
                <a:gd name="T17" fmla="*/ 252 h 252"/>
                <a:gd name="T18" fmla="*/ 58 w 71"/>
                <a:gd name="T19" fmla="*/ 20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52">
                  <a:moveTo>
                    <a:pt x="58" y="202"/>
                  </a:moveTo>
                  <a:cubicBezTo>
                    <a:pt x="50" y="144"/>
                    <a:pt x="53" y="85"/>
                    <a:pt x="65" y="25"/>
                  </a:cubicBezTo>
                  <a:cubicBezTo>
                    <a:pt x="53" y="29"/>
                    <a:pt x="40" y="27"/>
                    <a:pt x="25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4" y="17"/>
                  </a:cubicBezTo>
                  <a:cubicBezTo>
                    <a:pt x="12" y="52"/>
                    <a:pt x="20" y="88"/>
                    <a:pt x="26" y="123"/>
                  </a:cubicBezTo>
                  <a:cubicBezTo>
                    <a:pt x="26" y="125"/>
                    <a:pt x="27" y="126"/>
                    <a:pt x="27" y="128"/>
                  </a:cubicBezTo>
                  <a:cubicBezTo>
                    <a:pt x="25" y="171"/>
                    <a:pt x="22" y="207"/>
                    <a:pt x="16" y="238"/>
                  </a:cubicBezTo>
                  <a:cubicBezTo>
                    <a:pt x="71" y="252"/>
                    <a:pt x="71" y="252"/>
                    <a:pt x="71" y="252"/>
                  </a:cubicBezTo>
                  <a:cubicBezTo>
                    <a:pt x="58" y="202"/>
                    <a:pt x="58" y="202"/>
                    <a:pt x="58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MH_Other_49">
              <a:extLst>
                <a:ext uri="{FF2B5EF4-FFF2-40B4-BE49-F238E27FC236}">
                  <a16:creationId xmlns:a16="http://schemas.microsoft.com/office/drawing/2014/main" id="{253E3EC0-50E4-4EDB-B1A6-E5AC7CD6AB87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7396163" y="5064125"/>
              <a:ext cx="44450" cy="98425"/>
            </a:xfrm>
            <a:custGeom>
              <a:avLst/>
              <a:gdLst>
                <a:gd name="T0" fmla="*/ 10 w 36"/>
                <a:gd name="T1" fmla="*/ 22 h 80"/>
                <a:gd name="T2" fmla="*/ 8 w 36"/>
                <a:gd name="T3" fmla="*/ 16 h 80"/>
                <a:gd name="T4" fmla="*/ 4 w 36"/>
                <a:gd name="T5" fmla="*/ 0 h 80"/>
                <a:gd name="T6" fmla="*/ 0 w 36"/>
                <a:gd name="T7" fmla="*/ 27 h 80"/>
                <a:gd name="T8" fmla="*/ 36 w 36"/>
                <a:gd name="T9" fmla="*/ 80 h 80"/>
                <a:gd name="T10" fmla="*/ 16 w 36"/>
                <a:gd name="T11" fmla="*/ 34 h 80"/>
                <a:gd name="T12" fmla="*/ 10 w 36"/>
                <a:gd name="T13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0">
                  <a:moveTo>
                    <a:pt x="10" y="22"/>
                  </a:moveTo>
                  <a:cubicBezTo>
                    <a:pt x="9" y="20"/>
                    <a:pt x="8" y="18"/>
                    <a:pt x="8" y="1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8"/>
                    <a:pt x="0" y="17"/>
                    <a:pt x="0" y="27"/>
                  </a:cubicBezTo>
                  <a:cubicBezTo>
                    <a:pt x="3" y="47"/>
                    <a:pt x="15" y="64"/>
                    <a:pt x="36" y="80"/>
                  </a:cubicBezTo>
                  <a:cubicBezTo>
                    <a:pt x="24" y="65"/>
                    <a:pt x="17" y="50"/>
                    <a:pt x="16" y="34"/>
                  </a:cubicBezTo>
                  <a:cubicBezTo>
                    <a:pt x="13" y="31"/>
                    <a:pt x="11" y="27"/>
                    <a:pt x="10" y="22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MH_Other_50">
              <a:extLst>
                <a:ext uri="{FF2B5EF4-FFF2-40B4-BE49-F238E27FC236}">
                  <a16:creationId xmlns:a16="http://schemas.microsoft.com/office/drawing/2014/main" id="{6A637110-3642-4236-B437-3DE6591C7CA2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7381875" y="5172075"/>
              <a:ext cx="26988" cy="61913"/>
            </a:xfrm>
            <a:custGeom>
              <a:avLst/>
              <a:gdLst>
                <a:gd name="T0" fmla="*/ 0 w 22"/>
                <a:gd name="T1" fmla="*/ 50 h 50"/>
                <a:gd name="T2" fmla="*/ 22 w 22"/>
                <a:gd name="T3" fmla="*/ 17 h 50"/>
                <a:gd name="T4" fmla="*/ 18 w 22"/>
                <a:gd name="T5" fmla="*/ 0 h 50"/>
                <a:gd name="T6" fmla="*/ 0 w 22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50">
                  <a:moveTo>
                    <a:pt x="0" y="50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0" y="11"/>
                    <a:pt x="19" y="6"/>
                    <a:pt x="18" y="0"/>
                  </a:cubicBezTo>
                  <a:cubicBezTo>
                    <a:pt x="0" y="50"/>
                    <a:pt x="0" y="50"/>
                    <a:pt x="0" y="50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MH_Other_51">
              <a:extLst>
                <a:ext uri="{FF2B5EF4-FFF2-40B4-BE49-F238E27FC236}">
                  <a16:creationId xmlns:a16="http://schemas.microsoft.com/office/drawing/2014/main" id="{EF0D6A5C-134E-4F78-8ED3-B779D94971AA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7381875" y="5194300"/>
              <a:ext cx="53975" cy="128588"/>
            </a:xfrm>
            <a:custGeom>
              <a:avLst/>
              <a:gdLst>
                <a:gd name="T0" fmla="*/ 22 w 44"/>
                <a:gd name="T1" fmla="*/ 0 h 106"/>
                <a:gd name="T2" fmla="*/ 0 w 44"/>
                <a:gd name="T3" fmla="*/ 33 h 106"/>
                <a:gd name="T4" fmla="*/ 27 w 44"/>
                <a:gd name="T5" fmla="*/ 73 h 106"/>
                <a:gd name="T6" fmla="*/ 44 w 44"/>
                <a:gd name="T7" fmla="*/ 106 h 106"/>
                <a:gd name="T8" fmla="*/ 22 w 4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6">
                  <a:moveTo>
                    <a:pt x="22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46"/>
                    <a:pt x="9" y="60"/>
                    <a:pt x="27" y="73"/>
                  </a:cubicBezTo>
                  <a:cubicBezTo>
                    <a:pt x="36" y="85"/>
                    <a:pt x="42" y="96"/>
                    <a:pt x="44" y="106"/>
                  </a:cubicBezTo>
                  <a:cubicBezTo>
                    <a:pt x="38" y="71"/>
                    <a:pt x="30" y="35"/>
                    <a:pt x="22" y="0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MH_Other_52">
              <a:extLst>
                <a:ext uri="{FF2B5EF4-FFF2-40B4-BE49-F238E27FC236}">
                  <a16:creationId xmlns:a16="http://schemas.microsoft.com/office/drawing/2014/main" id="{B3CF4F9A-FD3B-4723-B306-3A0882D12847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7173913" y="5103813"/>
              <a:ext cx="107950" cy="266700"/>
            </a:xfrm>
            <a:custGeom>
              <a:avLst/>
              <a:gdLst>
                <a:gd name="T0" fmla="*/ 72 w 87"/>
                <a:gd name="T1" fmla="*/ 0 h 215"/>
                <a:gd name="T2" fmla="*/ 58 w 87"/>
                <a:gd name="T3" fmla="*/ 19 h 215"/>
                <a:gd name="T4" fmla="*/ 58 w 87"/>
                <a:gd name="T5" fmla="*/ 136 h 215"/>
                <a:gd name="T6" fmla="*/ 0 w 87"/>
                <a:gd name="T7" fmla="*/ 195 h 215"/>
                <a:gd name="T8" fmla="*/ 16 w 87"/>
                <a:gd name="T9" fmla="*/ 215 h 215"/>
                <a:gd name="T10" fmla="*/ 87 w 87"/>
                <a:gd name="T11" fmla="*/ 144 h 215"/>
                <a:gd name="T12" fmla="*/ 72 w 87"/>
                <a:gd name="T1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15">
                  <a:moveTo>
                    <a:pt x="72" y="0"/>
                  </a:moveTo>
                  <a:cubicBezTo>
                    <a:pt x="67" y="5"/>
                    <a:pt x="63" y="11"/>
                    <a:pt x="58" y="19"/>
                  </a:cubicBezTo>
                  <a:cubicBezTo>
                    <a:pt x="51" y="64"/>
                    <a:pt x="51" y="103"/>
                    <a:pt x="58" y="136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6" y="215"/>
                    <a:pt x="16" y="215"/>
                    <a:pt x="16" y="215"/>
                  </a:cubicBezTo>
                  <a:cubicBezTo>
                    <a:pt x="43" y="190"/>
                    <a:pt x="67" y="167"/>
                    <a:pt x="87" y="144"/>
                  </a:cubicBezTo>
                  <a:cubicBezTo>
                    <a:pt x="59" y="104"/>
                    <a:pt x="54" y="55"/>
                    <a:pt x="72" y="0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MH_Other_53">
              <a:extLst>
                <a:ext uri="{FF2B5EF4-FFF2-40B4-BE49-F238E27FC236}">
                  <a16:creationId xmlns:a16="http://schemas.microsoft.com/office/drawing/2014/main" id="{47AF99C2-60C8-43A4-BF89-0F82CE318984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7107238" y="5127625"/>
              <a:ext cx="139700" cy="217488"/>
            </a:xfrm>
            <a:custGeom>
              <a:avLst/>
              <a:gdLst>
                <a:gd name="T0" fmla="*/ 112 w 112"/>
                <a:gd name="T1" fmla="*/ 0 h 176"/>
                <a:gd name="T2" fmla="*/ 99 w 112"/>
                <a:gd name="T3" fmla="*/ 24 h 176"/>
                <a:gd name="T4" fmla="*/ 99 w 112"/>
                <a:gd name="T5" fmla="*/ 24 h 176"/>
                <a:gd name="T6" fmla="*/ 93 w 112"/>
                <a:gd name="T7" fmla="*/ 36 h 176"/>
                <a:gd name="T8" fmla="*/ 78 w 112"/>
                <a:gd name="T9" fmla="*/ 51 h 176"/>
                <a:gd name="T10" fmla="*/ 77 w 112"/>
                <a:gd name="T11" fmla="*/ 81 h 176"/>
                <a:gd name="T12" fmla="*/ 63 w 112"/>
                <a:gd name="T13" fmla="*/ 113 h 176"/>
                <a:gd name="T14" fmla="*/ 20 w 112"/>
                <a:gd name="T15" fmla="*/ 117 h 176"/>
                <a:gd name="T16" fmla="*/ 0 w 112"/>
                <a:gd name="T17" fmla="*/ 135 h 176"/>
                <a:gd name="T18" fmla="*/ 54 w 112"/>
                <a:gd name="T19" fmla="*/ 176 h 176"/>
                <a:gd name="T20" fmla="*/ 112 w 112"/>
                <a:gd name="T21" fmla="*/ 117 h 176"/>
                <a:gd name="T22" fmla="*/ 112 w 112"/>
                <a:gd name="T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76">
                  <a:moveTo>
                    <a:pt x="112" y="0"/>
                  </a:moveTo>
                  <a:cubicBezTo>
                    <a:pt x="108" y="7"/>
                    <a:pt x="104" y="1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7" y="28"/>
                    <a:pt x="95" y="32"/>
                    <a:pt x="93" y="36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82" y="98"/>
                    <a:pt x="77" y="108"/>
                    <a:pt x="63" y="113"/>
                  </a:cubicBezTo>
                  <a:cubicBezTo>
                    <a:pt x="50" y="120"/>
                    <a:pt x="35" y="121"/>
                    <a:pt x="20" y="1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0" y="144"/>
                    <a:pt x="48" y="157"/>
                    <a:pt x="54" y="17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05" y="84"/>
                    <a:pt x="105" y="45"/>
                    <a:pt x="112" y="0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MH_Other_54">
              <a:extLst>
                <a:ext uri="{FF2B5EF4-FFF2-40B4-BE49-F238E27FC236}">
                  <a16:creationId xmlns:a16="http://schemas.microsoft.com/office/drawing/2014/main" id="{D27A9393-3BE5-4BFB-8866-B53084FBDC85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7105650" y="5294313"/>
              <a:ext cx="220663" cy="487362"/>
            </a:xfrm>
            <a:custGeom>
              <a:avLst/>
              <a:gdLst>
                <a:gd name="T0" fmla="*/ 73 w 179"/>
                <a:gd name="T1" fmla="*/ 61 h 393"/>
                <a:gd name="T2" fmla="*/ 57 w 179"/>
                <a:gd name="T3" fmla="*/ 41 h 393"/>
                <a:gd name="T4" fmla="*/ 3 w 179"/>
                <a:gd name="T5" fmla="*/ 0 h 393"/>
                <a:gd name="T6" fmla="*/ 1 w 179"/>
                <a:gd name="T7" fmla="*/ 17 h 393"/>
                <a:gd name="T8" fmla="*/ 6 w 179"/>
                <a:gd name="T9" fmla="*/ 54 h 393"/>
                <a:gd name="T10" fmla="*/ 9 w 179"/>
                <a:gd name="T11" fmla="*/ 62 h 393"/>
                <a:gd name="T12" fmla="*/ 17 w 179"/>
                <a:gd name="T13" fmla="*/ 16 h 393"/>
                <a:gd name="T14" fmla="*/ 63 w 179"/>
                <a:gd name="T15" fmla="*/ 103 h 393"/>
                <a:gd name="T16" fmla="*/ 69 w 179"/>
                <a:gd name="T17" fmla="*/ 260 h 393"/>
                <a:gd name="T18" fmla="*/ 49 w 179"/>
                <a:gd name="T19" fmla="*/ 257 h 393"/>
                <a:gd name="T20" fmla="*/ 70 w 179"/>
                <a:gd name="T21" fmla="*/ 281 h 393"/>
                <a:gd name="T22" fmla="*/ 51 w 179"/>
                <a:gd name="T23" fmla="*/ 340 h 393"/>
                <a:gd name="T24" fmla="*/ 51 w 179"/>
                <a:gd name="T25" fmla="*/ 367 h 393"/>
                <a:gd name="T26" fmla="*/ 83 w 179"/>
                <a:gd name="T27" fmla="*/ 285 h 393"/>
                <a:gd name="T28" fmla="*/ 158 w 179"/>
                <a:gd name="T29" fmla="*/ 262 h 393"/>
                <a:gd name="T30" fmla="*/ 160 w 179"/>
                <a:gd name="T31" fmla="*/ 393 h 393"/>
                <a:gd name="T32" fmla="*/ 170 w 179"/>
                <a:gd name="T33" fmla="*/ 291 h 393"/>
                <a:gd name="T34" fmla="*/ 172 w 179"/>
                <a:gd name="T35" fmla="*/ 254 h 393"/>
                <a:gd name="T36" fmla="*/ 179 w 179"/>
                <a:gd name="T37" fmla="*/ 243 h 393"/>
                <a:gd name="T38" fmla="*/ 170 w 179"/>
                <a:gd name="T39" fmla="*/ 240 h 393"/>
                <a:gd name="T40" fmla="*/ 162 w 179"/>
                <a:gd name="T41" fmla="*/ 250 h 393"/>
                <a:gd name="T42" fmla="*/ 83 w 179"/>
                <a:gd name="T43" fmla="*/ 277 h 393"/>
                <a:gd name="T44" fmla="*/ 74 w 179"/>
                <a:gd name="T45" fmla="*/ 262 h 393"/>
                <a:gd name="T46" fmla="*/ 70 w 179"/>
                <a:gd name="T47" fmla="*/ 79 h 393"/>
                <a:gd name="T48" fmla="*/ 91 w 179"/>
                <a:gd name="T49" fmla="*/ 122 h 393"/>
                <a:gd name="T50" fmla="*/ 99 w 179"/>
                <a:gd name="T51" fmla="*/ 237 h 393"/>
                <a:gd name="T52" fmla="*/ 109 w 179"/>
                <a:gd name="T53" fmla="*/ 188 h 393"/>
                <a:gd name="T54" fmla="*/ 127 w 179"/>
                <a:gd name="T55" fmla="*/ 222 h 393"/>
                <a:gd name="T56" fmla="*/ 156 w 179"/>
                <a:gd name="T57" fmla="*/ 230 h 393"/>
                <a:gd name="T58" fmla="*/ 152 w 179"/>
                <a:gd name="T59" fmla="*/ 223 h 393"/>
                <a:gd name="T60" fmla="*/ 130 w 179"/>
                <a:gd name="T61" fmla="*/ 206 h 393"/>
                <a:gd name="T62" fmla="*/ 109 w 179"/>
                <a:gd name="T63" fmla="*/ 170 h 393"/>
                <a:gd name="T64" fmla="*/ 99 w 179"/>
                <a:gd name="T65" fmla="*/ 118 h 393"/>
                <a:gd name="T66" fmla="*/ 73 w 179"/>
                <a:gd name="T67" fmla="*/ 6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393">
                  <a:moveTo>
                    <a:pt x="73" y="6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1" y="22"/>
                    <a:pt x="33" y="9"/>
                    <a:pt x="3" y="0"/>
                  </a:cubicBezTo>
                  <a:cubicBezTo>
                    <a:pt x="1" y="5"/>
                    <a:pt x="0" y="11"/>
                    <a:pt x="1" y="17"/>
                  </a:cubicBezTo>
                  <a:cubicBezTo>
                    <a:pt x="7" y="14"/>
                    <a:pt x="9" y="26"/>
                    <a:pt x="6" y="54"/>
                  </a:cubicBezTo>
                  <a:cubicBezTo>
                    <a:pt x="7" y="57"/>
                    <a:pt x="8" y="59"/>
                    <a:pt x="9" y="62"/>
                  </a:cubicBezTo>
                  <a:cubicBezTo>
                    <a:pt x="18" y="50"/>
                    <a:pt x="21" y="35"/>
                    <a:pt x="17" y="16"/>
                  </a:cubicBezTo>
                  <a:cubicBezTo>
                    <a:pt x="44" y="42"/>
                    <a:pt x="59" y="71"/>
                    <a:pt x="63" y="103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4" y="257"/>
                    <a:pt x="57" y="256"/>
                    <a:pt x="49" y="257"/>
                  </a:cubicBezTo>
                  <a:cubicBezTo>
                    <a:pt x="66" y="262"/>
                    <a:pt x="73" y="271"/>
                    <a:pt x="70" y="281"/>
                  </a:cubicBezTo>
                  <a:cubicBezTo>
                    <a:pt x="51" y="340"/>
                    <a:pt x="51" y="340"/>
                    <a:pt x="51" y="340"/>
                  </a:cubicBezTo>
                  <a:cubicBezTo>
                    <a:pt x="51" y="367"/>
                    <a:pt x="51" y="367"/>
                    <a:pt x="51" y="367"/>
                  </a:cubicBezTo>
                  <a:cubicBezTo>
                    <a:pt x="56" y="338"/>
                    <a:pt x="67" y="311"/>
                    <a:pt x="83" y="285"/>
                  </a:cubicBezTo>
                  <a:cubicBezTo>
                    <a:pt x="107" y="282"/>
                    <a:pt x="132" y="274"/>
                    <a:pt x="158" y="262"/>
                  </a:cubicBezTo>
                  <a:cubicBezTo>
                    <a:pt x="165" y="303"/>
                    <a:pt x="165" y="347"/>
                    <a:pt x="160" y="393"/>
                  </a:cubicBezTo>
                  <a:cubicBezTo>
                    <a:pt x="171" y="363"/>
                    <a:pt x="174" y="329"/>
                    <a:pt x="170" y="291"/>
                  </a:cubicBezTo>
                  <a:cubicBezTo>
                    <a:pt x="168" y="275"/>
                    <a:pt x="169" y="263"/>
                    <a:pt x="172" y="254"/>
                  </a:cubicBezTo>
                  <a:cubicBezTo>
                    <a:pt x="173" y="249"/>
                    <a:pt x="176" y="246"/>
                    <a:pt x="179" y="243"/>
                  </a:cubicBezTo>
                  <a:cubicBezTo>
                    <a:pt x="176" y="242"/>
                    <a:pt x="173" y="241"/>
                    <a:pt x="170" y="240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83" y="277"/>
                    <a:pt x="83" y="277"/>
                    <a:pt x="83" y="277"/>
                  </a:cubicBezTo>
                  <a:cubicBezTo>
                    <a:pt x="81" y="270"/>
                    <a:pt x="78" y="266"/>
                    <a:pt x="74" y="262"/>
                  </a:cubicBezTo>
                  <a:cubicBezTo>
                    <a:pt x="84" y="190"/>
                    <a:pt x="83" y="129"/>
                    <a:pt x="70" y="79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103" y="166"/>
                    <a:pt x="106" y="204"/>
                    <a:pt x="99" y="237"/>
                  </a:cubicBezTo>
                  <a:cubicBezTo>
                    <a:pt x="105" y="221"/>
                    <a:pt x="108" y="205"/>
                    <a:pt x="109" y="188"/>
                  </a:cubicBezTo>
                  <a:cubicBezTo>
                    <a:pt x="117" y="198"/>
                    <a:pt x="123" y="209"/>
                    <a:pt x="127" y="222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154" y="228"/>
                    <a:pt x="153" y="225"/>
                    <a:pt x="152" y="223"/>
                  </a:cubicBezTo>
                  <a:cubicBezTo>
                    <a:pt x="145" y="224"/>
                    <a:pt x="138" y="218"/>
                    <a:pt x="130" y="206"/>
                  </a:cubicBezTo>
                  <a:cubicBezTo>
                    <a:pt x="126" y="190"/>
                    <a:pt x="119" y="178"/>
                    <a:pt x="109" y="170"/>
                  </a:cubicBezTo>
                  <a:cubicBezTo>
                    <a:pt x="108" y="153"/>
                    <a:pt x="105" y="135"/>
                    <a:pt x="99" y="118"/>
                  </a:cubicBezTo>
                  <a:cubicBezTo>
                    <a:pt x="73" y="61"/>
                    <a:pt x="73" y="61"/>
                    <a:pt x="73" y="6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MH_Other_55">
              <a:extLst>
                <a:ext uri="{FF2B5EF4-FFF2-40B4-BE49-F238E27FC236}">
                  <a16:creationId xmlns:a16="http://schemas.microsoft.com/office/drawing/2014/main" id="{99EA51E2-AD76-4B2B-877F-DAC6DAA775FB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7308850" y="5278438"/>
              <a:ext cx="12700" cy="47625"/>
            </a:xfrm>
            <a:custGeom>
              <a:avLst/>
              <a:gdLst>
                <a:gd name="T0" fmla="*/ 0 w 9"/>
                <a:gd name="T1" fmla="*/ 22 h 31"/>
                <a:gd name="T2" fmla="*/ 9 w 9"/>
                <a:gd name="T3" fmla="*/ 31 h 31"/>
                <a:gd name="T4" fmla="*/ 4 w 9"/>
                <a:gd name="T5" fmla="*/ 0 h 31"/>
                <a:gd name="T6" fmla="*/ 0 w 9"/>
                <a:gd name="T7" fmla="*/ 22 h 31"/>
                <a:gd name="T8" fmla="*/ 0 w 9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1">
                  <a:moveTo>
                    <a:pt x="0" y="22"/>
                  </a:moveTo>
                  <a:lnTo>
                    <a:pt x="9" y="31"/>
                  </a:lnTo>
                  <a:lnTo>
                    <a:pt x="4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MH_Other_56">
              <a:extLst>
                <a:ext uri="{FF2B5EF4-FFF2-40B4-BE49-F238E27FC236}">
                  <a16:creationId xmlns:a16="http://schemas.microsoft.com/office/drawing/2014/main" id="{59EF9740-4BA9-42F6-B09F-27E982EA00FE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7242175" y="5054600"/>
              <a:ext cx="173038" cy="525463"/>
            </a:xfrm>
            <a:custGeom>
              <a:avLst/>
              <a:gdLst>
                <a:gd name="T0" fmla="*/ 58 w 140"/>
                <a:gd name="T1" fmla="*/ 179 h 422"/>
                <a:gd name="T2" fmla="*/ 65 w 140"/>
                <a:gd name="T3" fmla="*/ 218 h 422"/>
                <a:gd name="T4" fmla="*/ 84 w 140"/>
                <a:gd name="T5" fmla="*/ 265 h 422"/>
                <a:gd name="T6" fmla="*/ 107 w 140"/>
                <a:gd name="T7" fmla="*/ 312 h 422"/>
                <a:gd name="T8" fmla="*/ 80 w 140"/>
                <a:gd name="T9" fmla="*/ 279 h 422"/>
                <a:gd name="T10" fmla="*/ 79 w 140"/>
                <a:gd name="T11" fmla="*/ 370 h 422"/>
                <a:gd name="T12" fmla="*/ 84 w 140"/>
                <a:gd name="T13" fmla="*/ 398 h 422"/>
                <a:gd name="T14" fmla="*/ 98 w 140"/>
                <a:gd name="T15" fmla="*/ 422 h 422"/>
                <a:gd name="T16" fmla="*/ 105 w 140"/>
                <a:gd name="T17" fmla="*/ 412 h 422"/>
                <a:gd name="T18" fmla="*/ 117 w 140"/>
                <a:gd name="T19" fmla="*/ 381 h 422"/>
                <a:gd name="T20" fmla="*/ 131 w 140"/>
                <a:gd name="T21" fmla="*/ 195 h 422"/>
                <a:gd name="T22" fmla="*/ 101 w 140"/>
                <a:gd name="T23" fmla="*/ 154 h 422"/>
                <a:gd name="T24" fmla="*/ 24 w 140"/>
                <a:gd name="T25" fmla="*/ 143 h 422"/>
                <a:gd name="T26" fmla="*/ 69 w 140"/>
                <a:gd name="T27" fmla="*/ 37 h 422"/>
                <a:gd name="T28" fmla="*/ 102 w 140"/>
                <a:gd name="T29" fmla="*/ 0 h 422"/>
                <a:gd name="T30" fmla="*/ 18 w 140"/>
                <a:gd name="T31" fmla="*/ 39 h 422"/>
                <a:gd name="T32" fmla="*/ 33 w 140"/>
                <a:gd name="T33" fmla="*/ 183 h 422"/>
                <a:gd name="T34" fmla="*/ 54 w 140"/>
                <a:gd name="T35" fmla="*/ 207 h 422"/>
                <a:gd name="T36" fmla="*/ 58 w 140"/>
                <a:gd name="T37" fmla="*/ 179 h 422"/>
                <a:gd name="T38" fmla="*/ 90 w 140"/>
                <a:gd name="T39" fmla="*/ 9 h 422"/>
                <a:gd name="T40" fmla="*/ 79 w 140"/>
                <a:gd name="T41" fmla="*/ 22 h 422"/>
                <a:gd name="T42" fmla="*/ 26 w 140"/>
                <a:gd name="T43" fmla="*/ 46 h 422"/>
                <a:gd name="T44" fmla="*/ 21 w 140"/>
                <a:gd name="T45" fmla="*/ 141 h 422"/>
                <a:gd name="T46" fmla="*/ 21 w 140"/>
                <a:gd name="T47" fmla="*/ 141 h 422"/>
                <a:gd name="T48" fmla="*/ 21 w 140"/>
                <a:gd name="T49" fmla="*/ 143 h 422"/>
                <a:gd name="T50" fmla="*/ 22 w 140"/>
                <a:gd name="T51" fmla="*/ 145 h 422"/>
                <a:gd name="T52" fmla="*/ 23 w 140"/>
                <a:gd name="T53" fmla="*/ 146 h 422"/>
                <a:gd name="T54" fmla="*/ 53 w 140"/>
                <a:gd name="T55" fmla="*/ 195 h 422"/>
                <a:gd name="T56" fmla="*/ 52 w 140"/>
                <a:gd name="T57" fmla="*/ 200 h 422"/>
                <a:gd name="T58" fmla="*/ 35 w 140"/>
                <a:gd name="T59" fmla="*/ 181 h 422"/>
                <a:gd name="T60" fmla="*/ 20 w 140"/>
                <a:gd name="T61" fmla="*/ 41 h 422"/>
                <a:gd name="T62" fmla="*/ 90 w 140"/>
                <a:gd name="T63" fmla="*/ 9 h 422"/>
                <a:gd name="T64" fmla="*/ 61 w 140"/>
                <a:gd name="T65" fmla="*/ 178 h 422"/>
                <a:gd name="T66" fmla="*/ 70 w 140"/>
                <a:gd name="T67" fmla="*/ 187 h 422"/>
                <a:gd name="T68" fmla="*/ 109 w 140"/>
                <a:gd name="T69" fmla="*/ 309 h 422"/>
                <a:gd name="T70" fmla="*/ 87 w 140"/>
                <a:gd name="T71" fmla="*/ 264 h 422"/>
                <a:gd name="T72" fmla="*/ 87 w 140"/>
                <a:gd name="T73" fmla="*/ 264 h 422"/>
                <a:gd name="T74" fmla="*/ 67 w 140"/>
                <a:gd name="T75" fmla="*/ 217 h 422"/>
                <a:gd name="T76" fmla="*/ 61 w 140"/>
                <a:gd name="T77" fmla="*/ 178 h 422"/>
                <a:gd name="T78" fmla="*/ 81 w 140"/>
                <a:gd name="T79" fmla="*/ 285 h 422"/>
                <a:gd name="T80" fmla="*/ 87 w 140"/>
                <a:gd name="T81" fmla="*/ 292 h 422"/>
                <a:gd name="T82" fmla="*/ 98 w 140"/>
                <a:gd name="T83" fmla="*/ 417 h 422"/>
                <a:gd name="T84" fmla="*/ 87 w 140"/>
                <a:gd name="T85" fmla="*/ 397 h 422"/>
                <a:gd name="T86" fmla="*/ 82 w 140"/>
                <a:gd name="T87" fmla="*/ 369 h 422"/>
                <a:gd name="T88" fmla="*/ 81 w 140"/>
                <a:gd name="T89" fmla="*/ 28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422">
                  <a:moveTo>
                    <a:pt x="58" y="179"/>
                  </a:moveTo>
                  <a:cubicBezTo>
                    <a:pt x="65" y="218"/>
                    <a:pt x="65" y="218"/>
                    <a:pt x="65" y="218"/>
                  </a:cubicBezTo>
                  <a:cubicBezTo>
                    <a:pt x="70" y="234"/>
                    <a:pt x="77" y="250"/>
                    <a:pt x="84" y="265"/>
                  </a:cubicBezTo>
                  <a:cubicBezTo>
                    <a:pt x="91" y="281"/>
                    <a:pt x="99" y="297"/>
                    <a:pt x="107" y="312"/>
                  </a:cubicBezTo>
                  <a:cubicBezTo>
                    <a:pt x="80" y="279"/>
                    <a:pt x="80" y="279"/>
                    <a:pt x="80" y="279"/>
                  </a:cubicBezTo>
                  <a:cubicBezTo>
                    <a:pt x="73" y="304"/>
                    <a:pt x="73" y="334"/>
                    <a:pt x="79" y="370"/>
                  </a:cubicBezTo>
                  <a:cubicBezTo>
                    <a:pt x="80" y="379"/>
                    <a:pt x="82" y="388"/>
                    <a:pt x="84" y="398"/>
                  </a:cubicBezTo>
                  <a:cubicBezTo>
                    <a:pt x="98" y="422"/>
                    <a:pt x="98" y="422"/>
                    <a:pt x="98" y="422"/>
                  </a:cubicBezTo>
                  <a:cubicBezTo>
                    <a:pt x="105" y="412"/>
                    <a:pt x="105" y="412"/>
                    <a:pt x="105" y="412"/>
                  </a:cubicBezTo>
                  <a:cubicBezTo>
                    <a:pt x="117" y="381"/>
                    <a:pt x="117" y="381"/>
                    <a:pt x="117" y="381"/>
                  </a:cubicBezTo>
                  <a:cubicBezTo>
                    <a:pt x="135" y="333"/>
                    <a:pt x="140" y="271"/>
                    <a:pt x="131" y="195"/>
                  </a:cubicBezTo>
                  <a:cubicBezTo>
                    <a:pt x="116" y="183"/>
                    <a:pt x="106" y="169"/>
                    <a:pt x="101" y="154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94"/>
                    <a:pt x="5" y="143"/>
                    <a:pt x="33" y="183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58" y="179"/>
                    <a:pt x="58" y="179"/>
                    <a:pt x="58" y="179"/>
                  </a:cubicBezTo>
                  <a:close/>
                  <a:moveTo>
                    <a:pt x="90" y="9"/>
                  </a:moveTo>
                  <a:cubicBezTo>
                    <a:pt x="79" y="22"/>
                    <a:pt x="79" y="22"/>
                    <a:pt x="79" y="2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16" y="77"/>
                    <a:pt x="14" y="109"/>
                    <a:pt x="21" y="141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2"/>
                    <a:pt x="21" y="143"/>
                    <a:pt x="21" y="143"/>
                  </a:cubicBezTo>
                  <a:cubicBezTo>
                    <a:pt x="21" y="144"/>
                    <a:pt x="21" y="144"/>
                    <a:pt x="22" y="145"/>
                  </a:cubicBezTo>
                  <a:cubicBezTo>
                    <a:pt x="22" y="145"/>
                    <a:pt x="22" y="146"/>
                    <a:pt x="23" y="146"/>
                  </a:cubicBezTo>
                  <a:cubicBezTo>
                    <a:pt x="30" y="162"/>
                    <a:pt x="40" y="179"/>
                    <a:pt x="53" y="195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8" y="142"/>
                    <a:pt x="3" y="95"/>
                    <a:pt x="20" y="41"/>
                  </a:cubicBezTo>
                  <a:cubicBezTo>
                    <a:pt x="90" y="9"/>
                    <a:pt x="90" y="9"/>
                    <a:pt x="90" y="9"/>
                  </a:cubicBezTo>
                  <a:close/>
                  <a:moveTo>
                    <a:pt x="61" y="178"/>
                  </a:moveTo>
                  <a:cubicBezTo>
                    <a:pt x="70" y="187"/>
                    <a:pt x="70" y="187"/>
                    <a:pt x="70" y="187"/>
                  </a:cubicBezTo>
                  <a:cubicBezTo>
                    <a:pt x="79" y="225"/>
                    <a:pt x="92" y="266"/>
                    <a:pt x="109" y="309"/>
                  </a:cubicBezTo>
                  <a:cubicBezTo>
                    <a:pt x="101" y="294"/>
                    <a:pt x="94" y="279"/>
                    <a:pt x="87" y="264"/>
                  </a:cubicBezTo>
                  <a:cubicBezTo>
                    <a:pt x="87" y="264"/>
                    <a:pt x="87" y="264"/>
                    <a:pt x="87" y="264"/>
                  </a:cubicBezTo>
                  <a:cubicBezTo>
                    <a:pt x="80" y="249"/>
                    <a:pt x="73" y="233"/>
                    <a:pt x="67" y="217"/>
                  </a:cubicBezTo>
                  <a:cubicBezTo>
                    <a:pt x="61" y="178"/>
                    <a:pt x="61" y="178"/>
                    <a:pt x="61" y="178"/>
                  </a:cubicBezTo>
                  <a:close/>
                  <a:moveTo>
                    <a:pt x="81" y="285"/>
                  </a:moveTo>
                  <a:cubicBezTo>
                    <a:pt x="87" y="292"/>
                    <a:pt x="87" y="292"/>
                    <a:pt x="87" y="292"/>
                  </a:cubicBezTo>
                  <a:cubicBezTo>
                    <a:pt x="82" y="332"/>
                    <a:pt x="86" y="374"/>
                    <a:pt x="98" y="417"/>
                  </a:cubicBezTo>
                  <a:cubicBezTo>
                    <a:pt x="87" y="397"/>
                    <a:pt x="87" y="397"/>
                    <a:pt x="87" y="397"/>
                  </a:cubicBezTo>
                  <a:cubicBezTo>
                    <a:pt x="85" y="387"/>
                    <a:pt x="83" y="378"/>
                    <a:pt x="82" y="369"/>
                  </a:cubicBezTo>
                  <a:cubicBezTo>
                    <a:pt x="76" y="337"/>
                    <a:pt x="76" y="309"/>
                    <a:pt x="81" y="285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MH_Other_57">
              <a:extLst>
                <a:ext uri="{FF2B5EF4-FFF2-40B4-BE49-F238E27FC236}">
                  <a16:creationId xmlns:a16="http://schemas.microsoft.com/office/drawing/2014/main" id="{61940661-942C-4D2A-AD28-9F61BFF204D3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7245350" y="5065713"/>
              <a:ext cx="107950" cy="238125"/>
            </a:xfrm>
            <a:custGeom>
              <a:avLst/>
              <a:gdLst>
                <a:gd name="T0" fmla="*/ 76 w 87"/>
                <a:gd name="T1" fmla="*/ 13 h 191"/>
                <a:gd name="T2" fmla="*/ 87 w 87"/>
                <a:gd name="T3" fmla="*/ 0 h 191"/>
                <a:gd name="T4" fmla="*/ 17 w 87"/>
                <a:gd name="T5" fmla="*/ 32 h 191"/>
                <a:gd name="T6" fmla="*/ 32 w 87"/>
                <a:gd name="T7" fmla="*/ 172 h 191"/>
                <a:gd name="T8" fmla="*/ 49 w 87"/>
                <a:gd name="T9" fmla="*/ 191 h 191"/>
                <a:gd name="T10" fmla="*/ 50 w 87"/>
                <a:gd name="T11" fmla="*/ 186 h 191"/>
                <a:gd name="T12" fmla="*/ 20 w 87"/>
                <a:gd name="T13" fmla="*/ 137 h 191"/>
                <a:gd name="T14" fmla="*/ 19 w 87"/>
                <a:gd name="T15" fmla="*/ 136 h 191"/>
                <a:gd name="T16" fmla="*/ 18 w 87"/>
                <a:gd name="T17" fmla="*/ 134 h 191"/>
                <a:gd name="T18" fmla="*/ 18 w 87"/>
                <a:gd name="T19" fmla="*/ 132 h 191"/>
                <a:gd name="T20" fmla="*/ 18 w 87"/>
                <a:gd name="T21" fmla="*/ 132 h 191"/>
                <a:gd name="T22" fmla="*/ 23 w 87"/>
                <a:gd name="T23" fmla="*/ 37 h 191"/>
                <a:gd name="T24" fmla="*/ 76 w 87"/>
                <a:gd name="T25" fmla="*/ 1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91">
                  <a:moveTo>
                    <a:pt x="76" y="13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0" y="86"/>
                    <a:pt x="5" y="133"/>
                    <a:pt x="32" y="172"/>
                  </a:cubicBezTo>
                  <a:cubicBezTo>
                    <a:pt x="49" y="191"/>
                    <a:pt x="49" y="191"/>
                    <a:pt x="49" y="191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37" y="170"/>
                    <a:pt x="27" y="153"/>
                    <a:pt x="20" y="137"/>
                  </a:cubicBezTo>
                  <a:cubicBezTo>
                    <a:pt x="19" y="137"/>
                    <a:pt x="19" y="136"/>
                    <a:pt x="19" y="136"/>
                  </a:cubicBezTo>
                  <a:cubicBezTo>
                    <a:pt x="18" y="135"/>
                    <a:pt x="18" y="135"/>
                    <a:pt x="18" y="134"/>
                  </a:cubicBezTo>
                  <a:cubicBezTo>
                    <a:pt x="18" y="134"/>
                    <a:pt x="18" y="133"/>
                    <a:pt x="18" y="132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1" y="100"/>
                    <a:pt x="13" y="68"/>
                    <a:pt x="23" y="37"/>
                  </a:cubicBezTo>
                  <a:cubicBezTo>
                    <a:pt x="76" y="13"/>
                    <a:pt x="76" y="13"/>
                    <a:pt x="76" y="13"/>
                  </a:cubicBezTo>
                  <a:close/>
                </a:path>
              </a:pathLst>
            </a:custGeom>
            <a:solidFill>
              <a:srgbClr val="E0D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MH_Other_58">
              <a:extLst>
                <a:ext uri="{FF2B5EF4-FFF2-40B4-BE49-F238E27FC236}">
                  <a16:creationId xmlns:a16="http://schemas.microsoft.com/office/drawing/2014/main" id="{0045BB7F-01AD-4D36-976C-20638FEF6AAE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7318375" y="5276850"/>
              <a:ext cx="58738" cy="161925"/>
            </a:xfrm>
            <a:custGeom>
              <a:avLst/>
              <a:gdLst>
                <a:gd name="T0" fmla="*/ 9 w 48"/>
                <a:gd name="T1" fmla="*/ 9 h 131"/>
                <a:gd name="T2" fmla="*/ 0 w 48"/>
                <a:gd name="T3" fmla="*/ 0 h 131"/>
                <a:gd name="T4" fmla="*/ 6 w 48"/>
                <a:gd name="T5" fmla="*/ 39 h 131"/>
                <a:gd name="T6" fmla="*/ 26 w 48"/>
                <a:gd name="T7" fmla="*/ 86 h 131"/>
                <a:gd name="T8" fmla="*/ 26 w 48"/>
                <a:gd name="T9" fmla="*/ 86 h 131"/>
                <a:gd name="T10" fmla="*/ 48 w 48"/>
                <a:gd name="T11" fmla="*/ 131 h 131"/>
                <a:gd name="T12" fmla="*/ 9 w 48"/>
                <a:gd name="T13" fmla="*/ 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31">
                  <a:moveTo>
                    <a:pt x="9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2" y="55"/>
                    <a:pt x="19" y="71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3" y="101"/>
                    <a:pt x="40" y="116"/>
                    <a:pt x="48" y="131"/>
                  </a:cubicBezTo>
                  <a:cubicBezTo>
                    <a:pt x="31" y="88"/>
                    <a:pt x="18" y="47"/>
                    <a:pt x="9" y="9"/>
                  </a:cubicBezTo>
                  <a:close/>
                </a:path>
              </a:pathLst>
            </a:custGeom>
            <a:solidFill>
              <a:srgbClr val="E0D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MH_Other_59">
              <a:extLst>
                <a:ext uri="{FF2B5EF4-FFF2-40B4-BE49-F238E27FC236}">
                  <a16:creationId xmlns:a16="http://schemas.microsoft.com/office/drawing/2014/main" id="{D0232F0D-57B8-4095-92C0-AB293C248522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7335838" y="5410200"/>
              <a:ext cx="28575" cy="161925"/>
            </a:xfrm>
            <a:custGeom>
              <a:avLst/>
              <a:gdLst>
                <a:gd name="T0" fmla="*/ 11 w 22"/>
                <a:gd name="T1" fmla="*/ 7 h 132"/>
                <a:gd name="T2" fmla="*/ 5 w 22"/>
                <a:gd name="T3" fmla="*/ 0 h 132"/>
                <a:gd name="T4" fmla="*/ 6 w 22"/>
                <a:gd name="T5" fmla="*/ 84 h 132"/>
                <a:gd name="T6" fmla="*/ 11 w 22"/>
                <a:gd name="T7" fmla="*/ 112 h 132"/>
                <a:gd name="T8" fmla="*/ 22 w 22"/>
                <a:gd name="T9" fmla="*/ 132 h 132"/>
                <a:gd name="T10" fmla="*/ 11 w 22"/>
                <a:gd name="T11" fmla="*/ 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2">
                  <a:moveTo>
                    <a:pt x="11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24"/>
                    <a:pt x="0" y="52"/>
                    <a:pt x="6" y="84"/>
                  </a:cubicBezTo>
                  <a:cubicBezTo>
                    <a:pt x="7" y="93"/>
                    <a:pt x="9" y="102"/>
                    <a:pt x="11" y="11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10" y="89"/>
                    <a:pt x="6" y="47"/>
                    <a:pt x="11" y="7"/>
                  </a:cubicBezTo>
                  <a:close/>
                </a:path>
              </a:pathLst>
            </a:custGeom>
            <a:solidFill>
              <a:srgbClr val="E0D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MH_Other_60">
              <a:extLst>
                <a:ext uri="{FF2B5EF4-FFF2-40B4-BE49-F238E27FC236}">
                  <a16:creationId xmlns:a16="http://schemas.microsoft.com/office/drawing/2014/main" id="{E017BE4E-E549-4B53-B620-236BBFAFCED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7342188" y="5383213"/>
              <a:ext cx="31750" cy="58737"/>
            </a:xfrm>
            <a:custGeom>
              <a:avLst/>
              <a:gdLst>
                <a:gd name="T0" fmla="*/ 4 w 27"/>
                <a:gd name="T1" fmla="*/ 0 h 47"/>
                <a:gd name="T2" fmla="*/ 0 w 27"/>
                <a:gd name="T3" fmla="*/ 14 h 47"/>
                <a:gd name="T4" fmla="*/ 27 w 27"/>
                <a:gd name="T5" fmla="*/ 47 h 47"/>
                <a:gd name="T6" fmla="*/ 4 w 2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7">
                  <a:moveTo>
                    <a:pt x="4" y="0"/>
                  </a:moveTo>
                  <a:cubicBezTo>
                    <a:pt x="2" y="5"/>
                    <a:pt x="1" y="9"/>
                    <a:pt x="0" y="14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19" y="32"/>
                    <a:pt x="11" y="16"/>
                    <a:pt x="4" y="0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MH_Other_61">
              <a:extLst>
                <a:ext uri="{FF2B5EF4-FFF2-40B4-BE49-F238E27FC236}">
                  <a16:creationId xmlns:a16="http://schemas.microsoft.com/office/drawing/2014/main" id="{F7A0CE44-00AB-432B-B339-010722F49AED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7383463" y="5481638"/>
              <a:ext cx="122237" cy="98425"/>
            </a:xfrm>
            <a:custGeom>
              <a:avLst/>
              <a:gdLst>
                <a:gd name="T0" fmla="*/ 31 w 99"/>
                <a:gd name="T1" fmla="*/ 0 h 80"/>
                <a:gd name="T2" fmla="*/ 25 w 99"/>
                <a:gd name="T3" fmla="*/ 24 h 80"/>
                <a:gd name="T4" fmla="*/ 57 w 99"/>
                <a:gd name="T5" fmla="*/ 24 h 80"/>
                <a:gd name="T6" fmla="*/ 9 w 99"/>
                <a:gd name="T7" fmla="*/ 66 h 80"/>
                <a:gd name="T8" fmla="*/ 0 w 99"/>
                <a:gd name="T9" fmla="*/ 80 h 80"/>
                <a:gd name="T10" fmla="*/ 8 w 99"/>
                <a:gd name="T11" fmla="*/ 78 h 80"/>
                <a:gd name="T12" fmla="*/ 68 w 99"/>
                <a:gd name="T13" fmla="*/ 39 h 80"/>
                <a:gd name="T14" fmla="*/ 79 w 99"/>
                <a:gd name="T15" fmla="*/ 31 h 80"/>
                <a:gd name="T16" fmla="*/ 99 w 99"/>
                <a:gd name="T17" fmla="*/ 15 h 80"/>
                <a:gd name="T18" fmla="*/ 31 w 99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80">
                  <a:moveTo>
                    <a:pt x="31" y="0"/>
                  </a:moveTo>
                  <a:cubicBezTo>
                    <a:pt x="29" y="9"/>
                    <a:pt x="27" y="17"/>
                    <a:pt x="25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71"/>
                    <a:pt x="3" y="76"/>
                    <a:pt x="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6" y="27"/>
                    <a:pt x="92" y="22"/>
                    <a:pt x="99" y="15"/>
                  </a:cubicBezTo>
                  <a:cubicBezTo>
                    <a:pt x="73" y="14"/>
                    <a:pt x="51" y="9"/>
                    <a:pt x="31" y="0"/>
                  </a:cubicBezTo>
                  <a:close/>
                </a:path>
              </a:pathLst>
            </a:custGeom>
            <a:solidFill>
              <a:srgbClr val="9F86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MH_Other_62">
              <a:extLst>
                <a:ext uri="{FF2B5EF4-FFF2-40B4-BE49-F238E27FC236}">
                  <a16:creationId xmlns:a16="http://schemas.microsoft.com/office/drawing/2014/main" id="{30A1DDCB-F754-47DA-94A2-98227843BDC1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6713538" y="5287963"/>
              <a:ext cx="703262" cy="539750"/>
            </a:xfrm>
            <a:custGeom>
              <a:avLst/>
              <a:gdLst>
                <a:gd name="T0" fmla="*/ 487 w 567"/>
                <a:gd name="T1" fmla="*/ 259 h 435"/>
                <a:gd name="T2" fmla="*/ 475 w 567"/>
                <a:gd name="T3" fmla="*/ 398 h 435"/>
                <a:gd name="T4" fmla="*/ 398 w 567"/>
                <a:gd name="T5" fmla="*/ 290 h 435"/>
                <a:gd name="T6" fmla="*/ 366 w 567"/>
                <a:gd name="T7" fmla="*/ 345 h 435"/>
                <a:gd name="T8" fmla="*/ 364 w 567"/>
                <a:gd name="T9" fmla="*/ 262 h 435"/>
                <a:gd name="T10" fmla="*/ 351 w 567"/>
                <a:gd name="T11" fmla="*/ 274 h 435"/>
                <a:gd name="T12" fmla="*/ 287 w 567"/>
                <a:gd name="T13" fmla="*/ 203 h 435"/>
                <a:gd name="T14" fmla="*/ 274 w 567"/>
                <a:gd name="T15" fmla="*/ 184 h 435"/>
                <a:gd name="T16" fmla="*/ 289 w 567"/>
                <a:gd name="T17" fmla="*/ 187 h 435"/>
                <a:gd name="T18" fmla="*/ 298 w 567"/>
                <a:gd name="T19" fmla="*/ 104 h 435"/>
                <a:gd name="T20" fmla="*/ 256 w 567"/>
                <a:gd name="T21" fmla="*/ 113 h 435"/>
                <a:gd name="T22" fmla="*/ 120 w 567"/>
                <a:gd name="T23" fmla="*/ 36 h 435"/>
                <a:gd name="T24" fmla="*/ 39 w 567"/>
                <a:gd name="T25" fmla="*/ 198 h 435"/>
                <a:gd name="T26" fmla="*/ 36 w 567"/>
                <a:gd name="T27" fmla="*/ 312 h 435"/>
                <a:gd name="T28" fmla="*/ 0 w 567"/>
                <a:gd name="T29" fmla="*/ 435 h 435"/>
                <a:gd name="T30" fmla="*/ 262 w 567"/>
                <a:gd name="T31" fmla="*/ 379 h 435"/>
                <a:gd name="T32" fmla="*/ 294 w 567"/>
                <a:gd name="T33" fmla="*/ 381 h 435"/>
                <a:gd name="T34" fmla="*/ 509 w 567"/>
                <a:gd name="T35" fmla="*/ 382 h 435"/>
                <a:gd name="T36" fmla="*/ 567 w 567"/>
                <a:gd name="T37" fmla="*/ 327 h 435"/>
                <a:gd name="T38" fmla="*/ 509 w 567"/>
                <a:gd name="T39" fmla="*/ 243 h 435"/>
                <a:gd name="T40" fmla="*/ 494 w 567"/>
                <a:gd name="T41" fmla="*/ 248 h 435"/>
                <a:gd name="T42" fmla="*/ 131 w 567"/>
                <a:gd name="T43" fmla="*/ 42 h 435"/>
                <a:gd name="T44" fmla="*/ 56 w 567"/>
                <a:gd name="T45" fmla="*/ 231 h 435"/>
                <a:gd name="T46" fmla="*/ 45 w 567"/>
                <a:gd name="T47" fmla="*/ 402 h 435"/>
                <a:gd name="T48" fmla="*/ 4 w 567"/>
                <a:gd name="T49" fmla="*/ 431 h 435"/>
                <a:gd name="T50" fmla="*/ 28 w 567"/>
                <a:gd name="T51" fmla="*/ 402 h 435"/>
                <a:gd name="T52" fmla="*/ 38 w 567"/>
                <a:gd name="T53" fmla="*/ 313 h 435"/>
                <a:gd name="T54" fmla="*/ 44 w 567"/>
                <a:gd name="T55" fmla="*/ 217 h 435"/>
                <a:gd name="T56" fmla="*/ 42 w 567"/>
                <a:gd name="T57" fmla="*/ 197 h 435"/>
                <a:gd name="T58" fmla="*/ 99 w 567"/>
                <a:gd name="T59" fmla="*/ 63 h 435"/>
                <a:gd name="T60" fmla="*/ 122 w 567"/>
                <a:gd name="T61" fmla="*/ 38 h 435"/>
                <a:gd name="T62" fmla="*/ 154 w 567"/>
                <a:gd name="T63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7" h="435">
                  <a:moveTo>
                    <a:pt x="494" y="248"/>
                  </a:moveTo>
                  <a:cubicBezTo>
                    <a:pt x="491" y="251"/>
                    <a:pt x="488" y="254"/>
                    <a:pt x="487" y="259"/>
                  </a:cubicBezTo>
                  <a:cubicBezTo>
                    <a:pt x="484" y="268"/>
                    <a:pt x="483" y="280"/>
                    <a:pt x="485" y="296"/>
                  </a:cubicBezTo>
                  <a:cubicBezTo>
                    <a:pt x="489" y="334"/>
                    <a:pt x="486" y="368"/>
                    <a:pt x="475" y="398"/>
                  </a:cubicBezTo>
                  <a:cubicBezTo>
                    <a:pt x="480" y="352"/>
                    <a:pt x="480" y="308"/>
                    <a:pt x="473" y="267"/>
                  </a:cubicBezTo>
                  <a:cubicBezTo>
                    <a:pt x="447" y="279"/>
                    <a:pt x="422" y="287"/>
                    <a:pt x="398" y="290"/>
                  </a:cubicBezTo>
                  <a:cubicBezTo>
                    <a:pt x="382" y="316"/>
                    <a:pt x="371" y="343"/>
                    <a:pt x="366" y="372"/>
                  </a:cubicBezTo>
                  <a:cubicBezTo>
                    <a:pt x="366" y="345"/>
                    <a:pt x="366" y="345"/>
                    <a:pt x="366" y="345"/>
                  </a:cubicBezTo>
                  <a:cubicBezTo>
                    <a:pt x="385" y="286"/>
                    <a:pt x="385" y="286"/>
                    <a:pt x="385" y="286"/>
                  </a:cubicBezTo>
                  <a:cubicBezTo>
                    <a:pt x="388" y="276"/>
                    <a:pt x="381" y="267"/>
                    <a:pt x="364" y="262"/>
                  </a:cubicBezTo>
                  <a:cubicBezTo>
                    <a:pt x="363" y="296"/>
                    <a:pt x="357" y="331"/>
                    <a:pt x="346" y="368"/>
                  </a:cubicBezTo>
                  <a:cubicBezTo>
                    <a:pt x="351" y="274"/>
                    <a:pt x="351" y="274"/>
                    <a:pt x="351" y="274"/>
                  </a:cubicBezTo>
                  <a:cubicBezTo>
                    <a:pt x="332" y="265"/>
                    <a:pt x="332" y="265"/>
                    <a:pt x="332" y="265"/>
                  </a:cubicBezTo>
                  <a:cubicBezTo>
                    <a:pt x="325" y="244"/>
                    <a:pt x="310" y="223"/>
                    <a:pt x="287" y="203"/>
                  </a:cubicBezTo>
                  <a:cubicBezTo>
                    <a:pt x="221" y="173"/>
                    <a:pt x="221" y="173"/>
                    <a:pt x="221" y="173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65" y="161"/>
                    <a:pt x="250" y="135"/>
                    <a:pt x="228" y="107"/>
                  </a:cubicBezTo>
                  <a:cubicBezTo>
                    <a:pt x="250" y="122"/>
                    <a:pt x="271" y="149"/>
                    <a:pt x="289" y="187"/>
                  </a:cubicBezTo>
                  <a:cubicBezTo>
                    <a:pt x="296" y="188"/>
                    <a:pt x="303" y="191"/>
                    <a:pt x="308" y="196"/>
                  </a:cubicBezTo>
                  <a:cubicBezTo>
                    <a:pt x="298" y="104"/>
                    <a:pt x="298" y="104"/>
                    <a:pt x="298" y="104"/>
                  </a:cubicBezTo>
                  <a:cubicBezTo>
                    <a:pt x="286" y="90"/>
                    <a:pt x="286" y="90"/>
                    <a:pt x="286" y="90"/>
                  </a:cubicBezTo>
                  <a:cubicBezTo>
                    <a:pt x="256" y="113"/>
                    <a:pt x="256" y="113"/>
                    <a:pt x="256" y="113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6" y="9"/>
                    <a:pt x="125" y="21"/>
                    <a:pt x="120" y="36"/>
                  </a:cubicBezTo>
                  <a:cubicBezTo>
                    <a:pt x="108" y="37"/>
                    <a:pt x="100" y="46"/>
                    <a:pt x="96" y="62"/>
                  </a:cubicBezTo>
                  <a:cubicBezTo>
                    <a:pt x="54" y="89"/>
                    <a:pt x="35" y="135"/>
                    <a:pt x="39" y="198"/>
                  </a:cubicBezTo>
                  <a:cubicBezTo>
                    <a:pt x="40" y="205"/>
                    <a:pt x="41" y="211"/>
                    <a:pt x="41" y="218"/>
                  </a:cubicBezTo>
                  <a:cubicBezTo>
                    <a:pt x="43" y="252"/>
                    <a:pt x="41" y="284"/>
                    <a:pt x="36" y="312"/>
                  </a:cubicBezTo>
                  <a:cubicBezTo>
                    <a:pt x="22" y="348"/>
                    <a:pt x="19" y="378"/>
                    <a:pt x="25" y="401"/>
                  </a:cubicBezTo>
                  <a:cubicBezTo>
                    <a:pt x="11" y="410"/>
                    <a:pt x="3" y="421"/>
                    <a:pt x="0" y="435"/>
                  </a:cubicBezTo>
                  <a:cubicBezTo>
                    <a:pt x="233" y="405"/>
                    <a:pt x="233" y="405"/>
                    <a:pt x="233" y="405"/>
                  </a:cubicBezTo>
                  <a:cubicBezTo>
                    <a:pt x="262" y="379"/>
                    <a:pt x="262" y="379"/>
                    <a:pt x="262" y="379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455" y="423"/>
                    <a:pt x="455" y="423"/>
                    <a:pt x="455" y="423"/>
                  </a:cubicBezTo>
                  <a:cubicBezTo>
                    <a:pt x="509" y="382"/>
                    <a:pt x="509" y="382"/>
                    <a:pt x="509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67" y="327"/>
                    <a:pt x="567" y="327"/>
                    <a:pt x="567" y="327"/>
                  </a:cubicBezTo>
                  <a:cubicBezTo>
                    <a:pt x="549" y="293"/>
                    <a:pt x="538" y="264"/>
                    <a:pt x="533" y="238"/>
                  </a:cubicBezTo>
                  <a:cubicBezTo>
                    <a:pt x="509" y="243"/>
                    <a:pt x="509" y="243"/>
                    <a:pt x="509" y="243"/>
                  </a:cubicBezTo>
                  <a:cubicBezTo>
                    <a:pt x="506" y="243"/>
                    <a:pt x="503" y="243"/>
                    <a:pt x="501" y="244"/>
                  </a:cubicBezTo>
                  <a:cubicBezTo>
                    <a:pt x="498" y="245"/>
                    <a:pt x="496" y="246"/>
                    <a:pt x="494" y="248"/>
                  </a:cubicBezTo>
                  <a:close/>
                  <a:moveTo>
                    <a:pt x="163" y="14"/>
                  </a:moveTo>
                  <a:cubicBezTo>
                    <a:pt x="144" y="18"/>
                    <a:pt x="133" y="27"/>
                    <a:pt x="131" y="42"/>
                  </a:cubicBezTo>
                  <a:cubicBezTo>
                    <a:pt x="118" y="50"/>
                    <a:pt x="110" y="60"/>
                    <a:pt x="106" y="74"/>
                  </a:cubicBezTo>
                  <a:cubicBezTo>
                    <a:pt x="61" y="107"/>
                    <a:pt x="45" y="159"/>
                    <a:pt x="56" y="231"/>
                  </a:cubicBezTo>
                  <a:cubicBezTo>
                    <a:pt x="62" y="272"/>
                    <a:pt x="59" y="311"/>
                    <a:pt x="45" y="349"/>
                  </a:cubicBezTo>
                  <a:cubicBezTo>
                    <a:pt x="36" y="365"/>
                    <a:pt x="36" y="383"/>
                    <a:pt x="45" y="402"/>
                  </a:cubicBezTo>
                  <a:cubicBezTo>
                    <a:pt x="32" y="409"/>
                    <a:pt x="24" y="418"/>
                    <a:pt x="22" y="429"/>
                  </a:cubicBezTo>
                  <a:cubicBezTo>
                    <a:pt x="4" y="431"/>
                    <a:pt x="4" y="431"/>
                    <a:pt x="4" y="431"/>
                  </a:cubicBezTo>
                  <a:cubicBezTo>
                    <a:pt x="8" y="420"/>
                    <a:pt x="15" y="411"/>
                    <a:pt x="27" y="404"/>
                  </a:cubicBezTo>
                  <a:cubicBezTo>
                    <a:pt x="27" y="403"/>
                    <a:pt x="28" y="403"/>
                    <a:pt x="28" y="402"/>
                  </a:cubicBezTo>
                  <a:cubicBezTo>
                    <a:pt x="28" y="402"/>
                    <a:pt x="28" y="401"/>
                    <a:pt x="28" y="400"/>
                  </a:cubicBezTo>
                  <a:cubicBezTo>
                    <a:pt x="22" y="378"/>
                    <a:pt x="25" y="348"/>
                    <a:pt x="38" y="313"/>
                  </a:cubicBezTo>
                  <a:cubicBezTo>
                    <a:pt x="38" y="313"/>
                    <a:pt x="38" y="312"/>
                    <a:pt x="39" y="312"/>
                  </a:cubicBezTo>
                  <a:cubicBezTo>
                    <a:pt x="44" y="284"/>
                    <a:pt x="46" y="253"/>
                    <a:pt x="44" y="217"/>
                  </a:cubicBezTo>
                  <a:cubicBezTo>
                    <a:pt x="44" y="211"/>
                    <a:pt x="43" y="204"/>
                    <a:pt x="42" y="198"/>
                  </a:cubicBezTo>
                  <a:cubicBezTo>
                    <a:pt x="42" y="197"/>
                    <a:pt x="42" y="197"/>
                    <a:pt x="42" y="197"/>
                  </a:cubicBezTo>
                  <a:cubicBezTo>
                    <a:pt x="38" y="136"/>
                    <a:pt x="57" y="92"/>
                    <a:pt x="98" y="65"/>
                  </a:cubicBezTo>
                  <a:cubicBezTo>
                    <a:pt x="98" y="65"/>
                    <a:pt x="99" y="64"/>
                    <a:pt x="99" y="63"/>
                  </a:cubicBezTo>
                  <a:cubicBezTo>
                    <a:pt x="102" y="49"/>
                    <a:pt x="109" y="40"/>
                    <a:pt x="120" y="39"/>
                  </a:cubicBezTo>
                  <a:cubicBezTo>
                    <a:pt x="121" y="39"/>
                    <a:pt x="121" y="38"/>
                    <a:pt x="122" y="38"/>
                  </a:cubicBezTo>
                  <a:cubicBezTo>
                    <a:pt x="122" y="38"/>
                    <a:pt x="122" y="37"/>
                    <a:pt x="123" y="37"/>
                  </a:cubicBezTo>
                  <a:cubicBezTo>
                    <a:pt x="127" y="23"/>
                    <a:pt x="138" y="12"/>
                    <a:pt x="154" y="4"/>
                  </a:cubicBezTo>
                  <a:cubicBezTo>
                    <a:pt x="163" y="14"/>
                    <a:pt x="163" y="14"/>
                    <a:pt x="163" y="1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MH_Other_63">
              <a:extLst>
                <a:ext uri="{FF2B5EF4-FFF2-40B4-BE49-F238E27FC236}">
                  <a16:creationId xmlns:a16="http://schemas.microsoft.com/office/drawing/2014/main" id="{1B5009E4-3D4E-4DD0-9D4D-91670D752040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6718300" y="5292725"/>
              <a:ext cx="198438" cy="530225"/>
            </a:xfrm>
            <a:custGeom>
              <a:avLst/>
              <a:gdLst>
                <a:gd name="T0" fmla="*/ 127 w 159"/>
                <a:gd name="T1" fmla="*/ 38 h 427"/>
                <a:gd name="T2" fmla="*/ 159 w 159"/>
                <a:gd name="T3" fmla="*/ 10 h 427"/>
                <a:gd name="T4" fmla="*/ 150 w 159"/>
                <a:gd name="T5" fmla="*/ 0 h 427"/>
                <a:gd name="T6" fmla="*/ 119 w 159"/>
                <a:gd name="T7" fmla="*/ 33 h 427"/>
                <a:gd name="T8" fmla="*/ 118 w 159"/>
                <a:gd name="T9" fmla="*/ 34 h 427"/>
                <a:gd name="T10" fmla="*/ 116 w 159"/>
                <a:gd name="T11" fmla="*/ 35 h 427"/>
                <a:gd name="T12" fmla="*/ 95 w 159"/>
                <a:gd name="T13" fmla="*/ 59 h 427"/>
                <a:gd name="T14" fmla="*/ 94 w 159"/>
                <a:gd name="T15" fmla="*/ 61 h 427"/>
                <a:gd name="T16" fmla="*/ 38 w 159"/>
                <a:gd name="T17" fmla="*/ 193 h 427"/>
                <a:gd name="T18" fmla="*/ 38 w 159"/>
                <a:gd name="T19" fmla="*/ 194 h 427"/>
                <a:gd name="T20" fmla="*/ 40 w 159"/>
                <a:gd name="T21" fmla="*/ 213 h 427"/>
                <a:gd name="T22" fmla="*/ 35 w 159"/>
                <a:gd name="T23" fmla="*/ 308 h 427"/>
                <a:gd name="T24" fmla="*/ 34 w 159"/>
                <a:gd name="T25" fmla="*/ 309 h 427"/>
                <a:gd name="T26" fmla="*/ 24 w 159"/>
                <a:gd name="T27" fmla="*/ 396 h 427"/>
                <a:gd name="T28" fmla="*/ 24 w 159"/>
                <a:gd name="T29" fmla="*/ 398 h 427"/>
                <a:gd name="T30" fmla="*/ 23 w 159"/>
                <a:gd name="T31" fmla="*/ 400 h 427"/>
                <a:gd name="T32" fmla="*/ 0 w 159"/>
                <a:gd name="T33" fmla="*/ 427 h 427"/>
                <a:gd name="T34" fmla="*/ 18 w 159"/>
                <a:gd name="T35" fmla="*/ 425 h 427"/>
                <a:gd name="T36" fmla="*/ 41 w 159"/>
                <a:gd name="T37" fmla="*/ 398 h 427"/>
                <a:gd name="T38" fmla="*/ 41 w 159"/>
                <a:gd name="T39" fmla="*/ 345 h 427"/>
                <a:gd name="T40" fmla="*/ 52 w 159"/>
                <a:gd name="T41" fmla="*/ 227 h 427"/>
                <a:gd name="T42" fmla="*/ 102 w 159"/>
                <a:gd name="T43" fmla="*/ 70 h 427"/>
                <a:gd name="T44" fmla="*/ 127 w 159"/>
                <a:gd name="T45" fmla="*/ 3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427">
                  <a:moveTo>
                    <a:pt x="127" y="38"/>
                  </a:moveTo>
                  <a:cubicBezTo>
                    <a:pt x="129" y="23"/>
                    <a:pt x="140" y="14"/>
                    <a:pt x="159" y="1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34" y="8"/>
                    <a:pt x="123" y="19"/>
                    <a:pt x="119" y="33"/>
                  </a:cubicBezTo>
                  <a:cubicBezTo>
                    <a:pt x="118" y="33"/>
                    <a:pt x="118" y="34"/>
                    <a:pt x="118" y="34"/>
                  </a:cubicBezTo>
                  <a:cubicBezTo>
                    <a:pt x="117" y="34"/>
                    <a:pt x="117" y="35"/>
                    <a:pt x="116" y="35"/>
                  </a:cubicBezTo>
                  <a:cubicBezTo>
                    <a:pt x="105" y="36"/>
                    <a:pt x="98" y="45"/>
                    <a:pt x="95" y="59"/>
                  </a:cubicBezTo>
                  <a:cubicBezTo>
                    <a:pt x="95" y="60"/>
                    <a:pt x="94" y="61"/>
                    <a:pt x="94" y="61"/>
                  </a:cubicBezTo>
                  <a:cubicBezTo>
                    <a:pt x="53" y="88"/>
                    <a:pt x="34" y="132"/>
                    <a:pt x="38" y="193"/>
                  </a:cubicBezTo>
                  <a:cubicBezTo>
                    <a:pt x="38" y="194"/>
                    <a:pt x="38" y="194"/>
                    <a:pt x="38" y="194"/>
                  </a:cubicBezTo>
                  <a:cubicBezTo>
                    <a:pt x="39" y="200"/>
                    <a:pt x="40" y="207"/>
                    <a:pt x="40" y="213"/>
                  </a:cubicBezTo>
                  <a:cubicBezTo>
                    <a:pt x="42" y="249"/>
                    <a:pt x="40" y="280"/>
                    <a:pt x="35" y="308"/>
                  </a:cubicBezTo>
                  <a:cubicBezTo>
                    <a:pt x="34" y="308"/>
                    <a:pt x="34" y="309"/>
                    <a:pt x="34" y="309"/>
                  </a:cubicBezTo>
                  <a:cubicBezTo>
                    <a:pt x="21" y="344"/>
                    <a:pt x="18" y="374"/>
                    <a:pt x="24" y="396"/>
                  </a:cubicBezTo>
                  <a:cubicBezTo>
                    <a:pt x="24" y="397"/>
                    <a:pt x="24" y="398"/>
                    <a:pt x="24" y="398"/>
                  </a:cubicBezTo>
                  <a:cubicBezTo>
                    <a:pt x="24" y="399"/>
                    <a:pt x="23" y="399"/>
                    <a:pt x="23" y="400"/>
                  </a:cubicBezTo>
                  <a:cubicBezTo>
                    <a:pt x="11" y="407"/>
                    <a:pt x="4" y="416"/>
                    <a:pt x="0" y="427"/>
                  </a:cubicBezTo>
                  <a:cubicBezTo>
                    <a:pt x="18" y="425"/>
                    <a:pt x="18" y="425"/>
                    <a:pt x="18" y="425"/>
                  </a:cubicBezTo>
                  <a:cubicBezTo>
                    <a:pt x="20" y="414"/>
                    <a:pt x="28" y="405"/>
                    <a:pt x="41" y="398"/>
                  </a:cubicBezTo>
                  <a:cubicBezTo>
                    <a:pt x="32" y="379"/>
                    <a:pt x="32" y="361"/>
                    <a:pt x="41" y="345"/>
                  </a:cubicBezTo>
                  <a:cubicBezTo>
                    <a:pt x="55" y="307"/>
                    <a:pt x="58" y="268"/>
                    <a:pt x="52" y="227"/>
                  </a:cubicBezTo>
                  <a:cubicBezTo>
                    <a:pt x="41" y="155"/>
                    <a:pt x="57" y="103"/>
                    <a:pt x="102" y="70"/>
                  </a:cubicBezTo>
                  <a:cubicBezTo>
                    <a:pt x="106" y="56"/>
                    <a:pt x="114" y="46"/>
                    <a:pt x="127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MH_Other_64">
              <a:extLst>
                <a:ext uri="{FF2B5EF4-FFF2-40B4-BE49-F238E27FC236}">
                  <a16:creationId xmlns:a16="http://schemas.microsoft.com/office/drawing/2014/main" id="{E02171DC-5E10-4AC8-A4B3-85AD89C2B087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7189788" y="5392738"/>
              <a:ext cx="125412" cy="244475"/>
            </a:xfrm>
            <a:custGeom>
              <a:avLst/>
              <a:gdLst>
                <a:gd name="T0" fmla="*/ 100 w 100"/>
                <a:gd name="T1" fmla="*/ 161 h 198"/>
                <a:gd name="T2" fmla="*/ 86 w 100"/>
                <a:gd name="T3" fmla="*/ 151 h 198"/>
                <a:gd name="T4" fmla="*/ 57 w 100"/>
                <a:gd name="T5" fmla="*/ 143 h 198"/>
                <a:gd name="T6" fmla="*/ 39 w 100"/>
                <a:gd name="T7" fmla="*/ 109 h 198"/>
                <a:gd name="T8" fmla="*/ 29 w 100"/>
                <a:gd name="T9" fmla="*/ 158 h 198"/>
                <a:gd name="T10" fmla="*/ 21 w 100"/>
                <a:gd name="T11" fmla="*/ 43 h 198"/>
                <a:gd name="T12" fmla="*/ 0 w 100"/>
                <a:gd name="T13" fmla="*/ 0 h 198"/>
                <a:gd name="T14" fmla="*/ 4 w 100"/>
                <a:gd name="T15" fmla="*/ 183 h 198"/>
                <a:gd name="T16" fmla="*/ 13 w 100"/>
                <a:gd name="T17" fmla="*/ 198 h 198"/>
                <a:gd name="T18" fmla="*/ 92 w 100"/>
                <a:gd name="T19" fmla="*/ 171 h 198"/>
                <a:gd name="T20" fmla="*/ 100 w 100"/>
                <a:gd name="T21" fmla="*/ 16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98">
                  <a:moveTo>
                    <a:pt x="100" y="161"/>
                  </a:moveTo>
                  <a:cubicBezTo>
                    <a:pt x="94" y="158"/>
                    <a:pt x="89" y="155"/>
                    <a:pt x="86" y="151"/>
                  </a:cubicBezTo>
                  <a:cubicBezTo>
                    <a:pt x="57" y="143"/>
                    <a:pt x="57" y="143"/>
                    <a:pt x="57" y="143"/>
                  </a:cubicBezTo>
                  <a:cubicBezTo>
                    <a:pt x="53" y="130"/>
                    <a:pt x="47" y="119"/>
                    <a:pt x="39" y="109"/>
                  </a:cubicBezTo>
                  <a:cubicBezTo>
                    <a:pt x="38" y="126"/>
                    <a:pt x="35" y="142"/>
                    <a:pt x="29" y="158"/>
                  </a:cubicBezTo>
                  <a:cubicBezTo>
                    <a:pt x="36" y="125"/>
                    <a:pt x="33" y="87"/>
                    <a:pt x="21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50"/>
                    <a:pt x="14" y="111"/>
                    <a:pt x="4" y="183"/>
                  </a:cubicBezTo>
                  <a:cubicBezTo>
                    <a:pt x="8" y="187"/>
                    <a:pt x="11" y="191"/>
                    <a:pt x="13" y="198"/>
                  </a:cubicBezTo>
                  <a:cubicBezTo>
                    <a:pt x="92" y="171"/>
                    <a:pt x="92" y="171"/>
                    <a:pt x="92" y="171"/>
                  </a:cubicBezTo>
                  <a:cubicBezTo>
                    <a:pt x="100" y="161"/>
                    <a:pt x="100" y="161"/>
                    <a:pt x="100" y="16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MH_Other_65">
              <a:extLst>
                <a:ext uri="{FF2B5EF4-FFF2-40B4-BE49-F238E27FC236}">
                  <a16:creationId xmlns:a16="http://schemas.microsoft.com/office/drawing/2014/main" id="{80AA9963-D2CF-486B-AE64-57DFED7CC689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7334250" y="5556250"/>
              <a:ext cx="30163" cy="28575"/>
            </a:xfrm>
            <a:custGeom>
              <a:avLst/>
              <a:gdLst>
                <a:gd name="T0" fmla="*/ 1 w 24"/>
                <a:gd name="T1" fmla="*/ 22 h 22"/>
                <a:gd name="T2" fmla="*/ 24 w 24"/>
                <a:gd name="T3" fmla="*/ 18 h 22"/>
                <a:gd name="T4" fmla="*/ 1 w 24"/>
                <a:gd name="T5" fmla="*/ 0 h 22"/>
                <a:gd name="T6" fmla="*/ 1 w 24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1" y="22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7"/>
                    <a:pt x="0" y="14"/>
                    <a:pt x="1" y="22"/>
                  </a:cubicBezTo>
                  <a:close/>
                </a:path>
              </a:pathLst>
            </a:custGeom>
            <a:solidFill>
              <a:srgbClr val="C5B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MH_Other_66">
              <a:extLst>
                <a:ext uri="{FF2B5EF4-FFF2-40B4-BE49-F238E27FC236}">
                  <a16:creationId xmlns:a16="http://schemas.microsoft.com/office/drawing/2014/main" id="{18E14A27-2EBB-4A26-9B3C-C19381D28A6B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7334250" y="5513388"/>
              <a:ext cx="30163" cy="66675"/>
            </a:xfrm>
            <a:custGeom>
              <a:avLst/>
              <a:gdLst>
                <a:gd name="T0" fmla="*/ 0 w 23"/>
                <a:gd name="T1" fmla="*/ 34 h 52"/>
                <a:gd name="T2" fmla="*/ 23 w 23"/>
                <a:gd name="T3" fmla="*/ 52 h 52"/>
                <a:gd name="T4" fmla="*/ 9 w 23"/>
                <a:gd name="T5" fmla="*/ 28 h 52"/>
                <a:gd name="T6" fmla="*/ 4 w 23"/>
                <a:gd name="T7" fmla="*/ 0 h 52"/>
                <a:gd name="T8" fmla="*/ 0 w 23"/>
                <a:gd name="T9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2">
                  <a:moveTo>
                    <a:pt x="0" y="34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18"/>
                    <a:pt x="5" y="9"/>
                    <a:pt x="4" y="0"/>
                  </a:cubicBezTo>
                  <a:cubicBezTo>
                    <a:pt x="2" y="9"/>
                    <a:pt x="0" y="20"/>
                    <a:pt x="0" y="34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MH_Other_67">
              <a:extLst>
                <a:ext uri="{FF2B5EF4-FFF2-40B4-BE49-F238E27FC236}">
                  <a16:creationId xmlns:a16="http://schemas.microsoft.com/office/drawing/2014/main" id="{765BB8F6-3952-4B26-BB9B-EB9BAA66AACB}"/>
                </a:ext>
              </a:extLst>
            </p:cNvPr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6713538" y="5519738"/>
              <a:ext cx="827087" cy="317500"/>
            </a:xfrm>
            <a:custGeom>
              <a:avLst/>
              <a:gdLst>
                <a:gd name="T0" fmla="*/ 541 w 668"/>
                <a:gd name="T1" fmla="*/ 49 h 255"/>
                <a:gd name="T2" fmla="*/ 534 w 668"/>
                <a:gd name="T3" fmla="*/ 51 h 255"/>
                <a:gd name="T4" fmla="*/ 568 w 668"/>
                <a:gd name="T5" fmla="*/ 140 h 255"/>
                <a:gd name="T6" fmla="*/ 528 w 668"/>
                <a:gd name="T7" fmla="*/ 195 h 255"/>
                <a:gd name="T8" fmla="*/ 510 w 668"/>
                <a:gd name="T9" fmla="*/ 195 h 255"/>
                <a:gd name="T10" fmla="*/ 456 w 668"/>
                <a:gd name="T11" fmla="*/ 236 h 255"/>
                <a:gd name="T12" fmla="*/ 295 w 668"/>
                <a:gd name="T13" fmla="*/ 194 h 255"/>
                <a:gd name="T14" fmla="*/ 113 w 668"/>
                <a:gd name="T15" fmla="*/ 98 h 255"/>
                <a:gd name="T16" fmla="*/ 263 w 668"/>
                <a:gd name="T17" fmla="*/ 192 h 255"/>
                <a:gd name="T18" fmla="*/ 234 w 668"/>
                <a:gd name="T19" fmla="*/ 218 h 255"/>
                <a:gd name="T20" fmla="*/ 1 w 668"/>
                <a:gd name="T21" fmla="*/ 248 h 255"/>
                <a:gd name="T22" fmla="*/ 0 w 668"/>
                <a:gd name="T23" fmla="*/ 255 h 255"/>
                <a:gd name="T24" fmla="*/ 244 w 668"/>
                <a:gd name="T25" fmla="*/ 255 h 255"/>
                <a:gd name="T26" fmla="*/ 348 w 668"/>
                <a:gd name="T27" fmla="*/ 231 h 255"/>
                <a:gd name="T28" fmla="*/ 466 w 668"/>
                <a:gd name="T29" fmla="*/ 243 h 255"/>
                <a:gd name="T30" fmla="*/ 518 w 668"/>
                <a:gd name="T31" fmla="*/ 206 h 255"/>
                <a:gd name="T32" fmla="*/ 530 w 668"/>
                <a:gd name="T33" fmla="*/ 206 h 255"/>
                <a:gd name="T34" fmla="*/ 534 w 668"/>
                <a:gd name="T35" fmla="*/ 202 h 255"/>
                <a:gd name="T36" fmla="*/ 567 w 668"/>
                <a:gd name="T37" fmla="*/ 198 h 255"/>
                <a:gd name="T38" fmla="*/ 564 w 668"/>
                <a:gd name="T39" fmla="*/ 185 h 255"/>
                <a:gd name="T40" fmla="*/ 569 w 668"/>
                <a:gd name="T41" fmla="*/ 184 h 255"/>
                <a:gd name="T42" fmla="*/ 574 w 668"/>
                <a:gd name="T43" fmla="*/ 183 h 255"/>
                <a:gd name="T44" fmla="*/ 583 w 668"/>
                <a:gd name="T45" fmla="*/ 181 h 255"/>
                <a:gd name="T46" fmla="*/ 588 w 668"/>
                <a:gd name="T47" fmla="*/ 180 h 255"/>
                <a:gd name="T48" fmla="*/ 610 w 668"/>
                <a:gd name="T49" fmla="*/ 174 h 255"/>
                <a:gd name="T50" fmla="*/ 612 w 668"/>
                <a:gd name="T51" fmla="*/ 173 h 255"/>
                <a:gd name="T52" fmla="*/ 612 w 668"/>
                <a:gd name="T53" fmla="*/ 173 h 255"/>
                <a:gd name="T54" fmla="*/ 612 w 668"/>
                <a:gd name="T55" fmla="*/ 173 h 255"/>
                <a:gd name="T56" fmla="*/ 612 w 668"/>
                <a:gd name="T57" fmla="*/ 173 h 255"/>
                <a:gd name="T58" fmla="*/ 613 w 668"/>
                <a:gd name="T59" fmla="*/ 173 h 255"/>
                <a:gd name="T60" fmla="*/ 625 w 668"/>
                <a:gd name="T61" fmla="*/ 169 h 255"/>
                <a:gd name="T62" fmla="*/ 637 w 668"/>
                <a:gd name="T63" fmla="*/ 121 h 255"/>
                <a:gd name="T64" fmla="*/ 637 w 668"/>
                <a:gd name="T65" fmla="*/ 118 h 255"/>
                <a:gd name="T66" fmla="*/ 636 w 668"/>
                <a:gd name="T67" fmla="*/ 118 h 255"/>
                <a:gd name="T68" fmla="*/ 637 w 668"/>
                <a:gd name="T69" fmla="*/ 118 h 255"/>
                <a:gd name="T70" fmla="*/ 668 w 668"/>
                <a:gd name="T71" fmla="*/ 103 h 255"/>
                <a:gd name="T72" fmla="*/ 649 w 668"/>
                <a:gd name="T73" fmla="*/ 82 h 255"/>
                <a:gd name="T74" fmla="*/ 620 w 668"/>
                <a:gd name="T75" fmla="*/ 0 h 255"/>
                <a:gd name="T76" fmla="*/ 609 w 668"/>
                <a:gd name="T77" fmla="*/ 8 h 255"/>
                <a:gd name="T78" fmla="*/ 633 w 668"/>
                <a:gd name="T79" fmla="*/ 99 h 255"/>
                <a:gd name="T80" fmla="*/ 589 w 668"/>
                <a:gd name="T81" fmla="*/ 134 h 255"/>
                <a:gd name="T82" fmla="*/ 549 w 668"/>
                <a:gd name="T83" fmla="*/ 47 h 255"/>
                <a:gd name="T84" fmla="*/ 541 w 668"/>
                <a:gd name="T85" fmla="*/ 49 h 255"/>
                <a:gd name="T86" fmla="*/ 561 w 668"/>
                <a:gd name="T87" fmla="*/ 194 h 255"/>
                <a:gd name="T88" fmla="*/ 536 w 668"/>
                <a:gd name="T89" fmla="*/ 200 h 255"/>
                <a:gd name="T90" fmla="*/ 595 w 668"/>
                <a:gd name="T91" fmla="*/ 141 h 255"/>
                <a:gd name="T92" fmla="*/ 619 w 668"/>
                <a:gd name="T93" fmla="*/ 131 h 255"/>
                <a:gd name="T94" fmla="*/ 614 w 668"/>
                <a:gd name="T95" fmla="*/ 168 h 255"/>
                <a:gd name="T96" fmla="*/ 561 w 668"/>
                <a:gd name="T97" fmla="*/ 182 h 255"/>
                <a:gd name="T98" fmla="*/ 561 w 668"/>
                <a:gd name="T99" fmla="*/ 19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8" h="255">
                  <a:moveTo>
                    <a:pt x="541" y="49"/>
                  </a:moveTo>
                  <a:cubicBezTo>
                    <a:pt x="534" y="51"/>
                    <a:pt x="534" y="51"/>
                    <a:pt x="534" y="51"/>
                  </a:cubicBezTo>
                  <a:cubicBezTo>
                    <a:pt x="539" y="77"/>
                    <a:pt x="550" y="106"/>
                    <a:pt x="568" y="140"/>
                  </a:cubicBezTo>
                  <a:cubicBezTo>
                    <a:pt x="528" y="195"/>
                    <a:pt x="528" y="195"/>
                    <a:pt x="528" y="195"/>
                  </a:cubicBezTo>
                  <a:cubicBezTo>
                    <a:pt x="510" y="195"/>
                    <a:pt x="510" y="195"/>
                    <a:pt x="510" y="195"/>
                  </a:cubicBezTo>
                  <a:cubicBezTo>
                    <a:pt x="456" y="236"/>
                    <a:pt x="456" y="236"/>
                    <a:pt x="456" y="236"/>
                  </a:cubicBezTo>
                  <a:cubicBezTo>
                    <a:pt x="295" y="194"/>
                    <a:pt x="295" y="194"/>
                    <a:pt x="295" y="194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263" y="192"/>
                    <a:pt x="263" y="192"/>
                    <a:pt x="263" y="192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1" y="250"/>
                    <a:pt x="0" y="253"/>
                    <a:pt x="0" y="255"/>
                  </a:cubicBezTo>
                  <a:cubicBezTo>
                    <a:pt x="244" y="255"/>
                    <a:pt x="244" y="255"/>
                    <a:pt x="244" y="255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87" y="243"/>
                    <a:pt x="426" y="247"/>
                    <a:pt x="466" y="243"/>
                  </a:cubicBezTo>
                  <a:cubicBezTo>
                    <a:pt x="518" y="206"/>
                    <a:pt x="518" y="206"/>
                    <a:pt x="518" y="206"/>
                  </a:cubicBezTo>
                  <a:cubicBezTo>
                    <a:pt x="530" y="206"/>
                    <a:pt x="530" y="206"/>
                    <a:pt x="530" y="206"/>
                  </a:cubicBezTo>
                  <a:cubicBezTo>
                    <a:pt x="534" y="202"/>
                    <a:pt x="534" y="202"/>
                    <a:pt x="534" y="202"/>
                  </a:cubicBezTo>
                  <a:cubicBezTo>
                    <a:pt x="567" y="198"/>
                    <a:pt x="567" y="198"/>
                    <a:pt x="567" y="198"/>
                  </a:cubicBezTo>
                  <a:cubicBezTo>
                    <a:pt x="564" y="185"/>
                    <a:pt x="564" y="185"/>
                    <a:pt x="564" y="185"/>
                  </a:cubicBezTo>
                  <a:cubicBezTo>
                    <a:pt x="566" y="185"/>
                    <a:pt x="567" y="184"/>
                    <a:pt x="569" y="184"/>
                  </a:cubicBezTo>
                  <a:cubicBezTo>
                    <a:pt x="571" y="184"/>
                    <a:pt x="573" y="183"/>
                    <a:pt x="574" y="183"/>
                  </a:cubicBezTo>
                  <a:cubicBezTo>
                    <a:pt x="577" y="182"/>
                    <a:pt x="580" y="182"/>
                    <a:pt x="583" y="181"/>
                  </a:cubicBezTo>
                  <a:cubicBezTo>
                    <a:pt x="585" y="181"/>
                    <a:pt x="587" y="180"/>
                    <a:pt x="588" y="180"/>
                  </a:cubicBezTo>
                  <a:cubicBezTo>
                    <a:pt x="596" y="178"/>
                    <a:pt x="603" y="176"/>
                    <a:pt x="610" y="174"/>
                  </a:cubicBezTo>
                  <a:cubicBezTo>
                    <a:pt x="612" y="173"/>
                    <a:pt x="612" y="173"/>
                    <a:pt x="612" y="173"/>
                  </a:cubicBezTo>
                  <a:cubicBezTo>
                    <a:pt x="612" y="173"/>
                    <a:pt x="612" y="173"/>
                    <a:pt x="612" y="173"/>
                  </a:cubicBezTo>
                  <a:cubicBezTo>
                    <a:pt x="612" y="173"/>
                    <a:pt x="612" y="173"/>
                    <a:pt x="612" y="173"/>
                  </a:cubicBezTo>
                  <a:cubicBezTo>
                    <a:pt x="612" y="173"/>
                    <a:pt x="612" y="173"/>
                    <a:pt x="612" y="173"/>
                  </a:cubicBezTo>
                  <a:cubicBezTo>
                    <a:pt x="613" y="173"/>
                    <a:pt x="613" y="173"/>
                    <a:pt x="613" y="173"/>
                  </a:cubicBezTo>
                  <a:cubicBezTo>
                    <a:pt x="617" y="172"/>
                    <a:pt x="621" y="171"/>
                    <a:pt x="625" y="169"/>
                  </a:cubicBezTo>
                  <a:cubicBezTo>
                    <a:pt x="624" y="145"/>
                    <a:pt x="628" y="128"/>
                    <a:pt x="637" y="121"/>
                  </a:cubicBezTo>
                  <a:cubicBezTo>
                    <a:pt x="637" y="118"/>
                    <a:pt x="637" y="118"/>
                    <a:pt x="637" y="118"/>
                  </a:cubicBezTo>
                  <a:cubicBezTo>
                    <a:pt x="636" y="118"/>
                    <a:pt x="636" y="118"/>
                    <a:pt x="636" y="118"/>
                  </a:cubicBezTo>
                  <a:cubicBezTo>
                    <a:pt x="637" y="118"/>
                    <a:pt x="637" y="118"/>
                    <a:pt x="637" y="118"/>
                  </a:cubicBezTo>
                  <a:cubicBezTo>
                    <a:pt x="650" y="114"/>
                    <a:pt x="660" y="109"/>
                    <a:pt x="668" y="103"/>
                  </a:cubicBezTo>
                  <a:cubicBezTo>
                    <a:pt x="660" y="96"/>
                    <a:pt x="654" y="89"/>
                    <a:pt x="649" y="82"/>
                  </a:cubicBezTo>
                  <a:cubicBezTo>
                    <a:pt x="631" y="59"/>
                    <a:pt x="622" y="32"/>
                    <a:pt x="620" y="0"/>
                  </a:cubicBezTo>
                  <a:cubicBezTo>
                    <a:pt x="609" y="8"/>
                    <a:pt x="609" y="8"/>
                    <a:pt x="609" y="8"/>
                  </a:cubicBezTo>
                  <a:cubicBezTo>
                    <a:pt x="633" y="99"/>
                    <a:pt x="633" y="99"/>
                    <a:pt x="633" y="99"/>
                  </a:cubicBezTo>
                  <a:cubicBezTo>
                    <a:pt x="589" y="134"/>
                    <a:pt x="589" y="134"/>
                    <a:pt x="589" y="134"/>
                  </a:cubicBezTo>
                  <a:cubicBezTo>
                    <a:pt x="569" y="109"/>
                    <a:pt x="556" y="80"/>
                    <a:pt x="549" y="47"/>
                  </a:cubicBezTo>
                  <a:cubicBezTo>
                    <a:pt x="541" y="49"/>
                    <a:pt x="541" y="49"/>
                    <a:pt x="541" y="49"/>
                  </a:cubicBezTo>
                  <a:close/>
                  <a:moveTo>
                    <a:pt x="561" y="194"/>
                  </a:moveTo>
                  <a:cubicBezTo>
                    <a:pt x="536" y="200"/>
                    <a:pt x="536" y="200"/>
                    <a:pt x="536" y="200"/>
                  </a:cubicBezTo>
                  <a:cubicBezTo>
                    <a:pt x="595" y="141"/>
                    <a:pt x="595" y="141"/>
                    <a:pt x="595" y="141"/>
                  </a:cubicBezTo>
                  <a:cubicBezTo>
                    <a:pt x="603" y="140"/>
                    <a:pt x="611" y="136"/>
                    <a:pt x="619" y="131"/>
                  </a:cubicBezTo>
                  <a:cubicBezTo>
                    <a:pt x="614" y="168"/>
                    <a:pt x="614" y="168"/>
                    <a:pt x="614" y="168"/>
                  </a:cubicBezTo>
                  <a:cubicBezTo>
                    <a:pt x="561" y="182"/>
                    <a:pt x="561" y="182"/>
                    <a:pt x="561" y="182"/>
                  </a:cubicBezTo>
                  <a:cubicBezTo>
                    <a:pt x="561" y="194"/>
                    <a:pt x="561" y="194"/>
                    <a:pt x="561" y="194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MH_Other_68">
              <a:extLst>
                <a:ext uri="{FF2B5EF4-FFF2-40B4-BE49-F238E27FC236}">
                  <a16:creationId xmlns:a16="http://schemas.microsoft.com/office/drawing/2014/main" id="{6B9A284B-8BD7-439A-BD59-C3AF2033947C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7377113" y="5683250"/>
              <a:ext cx="103187" cy="84138"/>
            </a:xfrm>
            <a:custGeom>
              <a:avLst/>
              <a:gdLst>
                <a:gd name="T0" fmla="*/ 0 w 83"/>
                <a:gd name="T1" fmla="*/ 69 h 69"/>
                <a:gd name="T2" fmla="*/ 25 w 83"/>
                <a:gd name="T3" fmla="*/ 63 h 69"/>
                <a:gd name="T4" fmla="*/ 25 w 83"/>
                <a:gd name="T5" fmla="*/ 51 h 69"/>
                <a:gd name="T6" fmla="*/ 78 w 83"/>
                <a:gd name="T7" fmla="*/ 37 h 69"/>
                <a:gd name="T8" fmla="*/ 83 w 83"/>
                <a:gd name="T9" fmla="*/ 0 h 69"/>
                <a:gd name="T10" fmla="*/ 59 w 83"/>
                <a:gd name="T11" fmla="*/ 10 h 69"/>
                <a:gd name="T12" fmla="*/ 0 w 83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69">
                  <a:moveTo>
                    <a:pt x="0" y="69"/>
                  </a:moveTo>
                  <a:cubicBezTo>
                    <a:pt x="25" y="63"/>
                    <a:pt x="25" y="63"/>
                    <a:pt x="25" y="63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5"/>
                    <a:pt x="67" y="9"/>
                    <a:pt x="59" y="10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MH_Other_69">
              <a:extLst>
                <a:ext uri="{FF2B5EF4-FFF2-40B4-BE49-F238E27FC236}">
                  <a16:creationId xmlns:a16="http://schemas.microsoft.com/office/drawing/2014/main" id="{DBE52447-01D2-477D-8455-2B48CAF0DB21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7394575" y="5511800"/>
              <a:ext cx="58738" cy="52388"/>
            </a:xfrm>
            <a:custGeom>
              <a:avLst/>
              <a:gdLst>
                <a:gd name="T0" fmla="*/ 16 w 48"/>
                <a:gd name="T1" fmla="*/ 0 h 42"/>
                <a:gd name="T2" fmla="*/ 0 w 48"/>
                <a:gd name="T3" fmla="*/ 42 h 42"/>
                <a:gd name="T4" fmla="*/ 48 w 48"/>
                <a:gd name="T5" fmla="*/ 0 h 42"/>
                <a:gd name="T6" fmla="*/ 16 w 4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6" y="0"/>
                  </a:moveTo>
                  <a:cubicBezTo>
                    <a:pt x="11" y="16"/>
                    <a:pt x="6" y="30"/>
                    <a:pt x="0" y="4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B6A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MH_Other_70">
              <a:extLst>
                <a:ext uri="{FF2B5EF4-FFF2-40B4-BE49-F238E27FC236}">
                  <a16:creationId xmlns:a16="http://schemas.microsoft.com/office/drawing/2014/main" id="{D2DF6638-D177-4FBC-B571-A4270D7478D4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7115175" y="5314950"/>
              <a:ext cx="74613" cy="303213"/>
            </a:xfrm>
            <a:custGeom>
              <a:avLst/>
              <a:gdLst>
                <a:gd name="T0" fmla="*/ 40 w 60"/>
                <a:gd name="T1" fmla="*/ 241 h 244"/>
                <a:gd name="T2" fmla="*/ 60 w 60"/>
                <a:gd name="T3" fmla="*/ 244 h 244"/>
                <a:gd name="T4" fmla="*/ 54 w 60"/>
                <a:gd name="T5" fmla="*/ 87 h 244"/>
                <a:gd name="T6" fmla="*/ 8 w 60"/>
                <a:gd name="T7" fmla="*/ 0 h 244"/>
                <a:gd name="T8" fmla="*/ 0 w 60"/>
                <a:gd name="T9" fmla="*/ 46 h 244"/>
                <a:gd name="T10" fmla="*/ 4 w 60"/>
                <a:gd name="T11" fmla="*/ 69 h 244"/>
                <a:gd name="T12" fmla="*/ 40 w 60"/>
                <a:gd name="T13" fmla="*/ 24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44">
                  <a:moveTo>
                    <a:pt x="40" y="241"/>
                  </a:moveTo>
                  <a:cubicBezTo>
                    <a:pt x="48" y="240"/>
                    <a:pt x="55" y="241"/>
                    <a:pt x="60" y="24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0" y="55"/>
                    <a:pt x="35" y="26"/>
                    <a:pt x="8" y="0"/>
                  </a:cubicBezTo>
                  <a:cubicBezTo>
                    <a:pt x="12" y="19"/>
                    <a:pt x="9" y="34"/>
                    <a:pt x="0" y="46"/>
                  </a:cubicBezTo>
                  <a:cubicBezTo>
                    <a:pt x="2" y="54"/>
                    <a:pt x="4" y="62"/>
                    <a:pt x="4" y="69"/>
                  </a:cubicBezTo>
                  <a:cubicBezTo>
                    <a:pt x="26" y="143"/>
                    <a:pt x="38" y="201"/>
                    <a:pt x="40" y="24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MH_Other_71">
              <a:extLst>
                <a:ext uri="{FF2B5EF4-FFF2-40B4-BE49-F238E27FC236}">
                  <a16:creationId xmlns:a16="http://schemas.microsoft.com/office/drawing/2014/main" id="{02039714-86E3-4321-A4F6-BF3DE70B53DD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7412038" y="5749925"/>
              <a:ext cx="284162" cy="63500"/>
            </a:xfrm>
            <a:custGeom>
              <a:avLst/>
              <a:gdLst>
                <a:gd name="T0" fmla="*/ 5 w 229"/>
                <a:gd name="T1" fmla="*/ 0 h 53"/>
                <a:gd name="T2" fmla="*/ 0 w 229"/>
                <a:gd name="T3" fmla="*/ 1 h 53"/>
                <a:gd name="T4" fmla="*/ 3 w 229"/>
                <a:gd name="T5" fmla="*/ 14 h 53"/>
                <a:gd name="T6" fmla="*/ 12 w 229"/>
                <a:gd name="T7" fmla="*/ 53 h 53"/>
                <a:gd name="T8" fmla="*/ 179 w 229"/>
                <a:gd name="T9" fmla="*/ 28 h 53"/>
                <a:gd name="T10" fmla="*/ 229 w 229"/>
                <a:gd name="T11" fmla="*/ 12 h 53"/>
                <a:gd name="T12" fmla="*/ 211 w 229"/>
                <a:gd name="T13" fmla="*/ 16 h 53"/>
                <a:gd name="T14" fmla="*/ 22 w 229"/>
                <a:gd name="T15" fmla="*/ 43 h 53"/>
                <a:gd name="T16" fmla="*/ 5 w 229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3"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68" y="47"/>
                    <a:pt x="123" y="39"/>
                    <a:pt x="179" y="28"/>
                  </a:cubicBezTo>
                  <a:cubicBezTo>
                    <a:pt x="197" y="24"/>
                    <a:pt x="213" y="19"/>
                    <a:pt x="229" y="12"/>
                  </a:cubicBezTo>
                  <a:cubicBezTo>
                    <a:pt x="223" y="14"/>
                    <a:pt x="217" y="15"/>
                    <a:pt x="211" y="16"/>
                  </a:cubicBezTo>
                  <a:cubicBezTo>
                    <a:pt x="148" y="31"/>
                    <a:pt x="85" y="40"/>
                    <a:pt x="22" y="43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MH_Other_72">
              <a:extLst>
                <a:ext uri="{FF2B5EF4-FFF2-40B4-BE49-F238E27FC236}">
                  <a16:creationId xmlns:a16="http://schemas.microsoft.com/office/drawing/2014/main" id="{49202972-19BD-47F5-8692-0CEBBFA9F4BA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7394575" y="5530850"/>
              <a:ext cx="104775" cy="155575"/>
            </a:xfrm>
            <a:custGeom>
              <a:avLst/>
              <a:gdLst>
                <a:gd name="T0" fmla="*/ 0 w 84"/>
                <a:gd name="T1" fmla="*/ 39 h 126"/>
                <a:gd name="T2" fmla="*/ 40 w 84"/>
                <a:gd name="T3" fmla="*/ 126 h 126"/>
                <a:gd name="T4" fmla="*/ 84 w 84"/>
                <a:gd name="T5" fmla="*/ 91 h 126"/>
                <a:gd name="T6" fmla="*/ 60 w 84"/>
                <a:gd name="T7" fmla="*/ 0 h 126"/>
                <a:gd name="T8" fmla="*/ 0 w 84"/>
                <a:gd name="T9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6">
                  <a:moveTo>
                    <a:pt x="0" y="39"/>
                  </a:moveTo>
                  <a:cubicBezTo>
                    <a:pt x="7" y="72"/>
                    <a:pt x="20" y="101"/>
                    <a:pt x="40" y="126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39"/>
                    <a:pt x="0" y="39"/>
                    <a:pt x="0" y="39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MH_Other_73">
              <a:extLst>
                <a:ext uri="{FF2B5EF4-FFF2-40B4-BE49-F238E27FC236}">
                  <a16:creationId xmlns:a16="http://schemas.microsoft.com/office/drawing/2014/main" id="{BCC06FED-2E53-43BF-B157-BE774A032280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7747000" y="548005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MH_Other_74">
              <a:extLst>
                <a:ext uri="{FF2B5EF4-FFF2-40B4-BE49-F238E27FC236}">
                  <a16:creationId xmlns:a16="http://schemas.microsoft.com/office/drawing/2014/main" id="{18B3734D-616E-453E-85BA-0B475AF6638A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7626350" y="5429250"/>
              <a:ext cx="101600" cy="60325"/>
            </a:xfrm>
            <a:custGeom>
              <a:avLst/>
              <a:gdLst>
                <a:gd name="T0" fmla="*/ 42 w 82"/>
                <a:gd name="T1" fmla="*/ 26 h 48"/>
                <a:gd name="T2" fmla="*/ 68 w 82"/>
                <a:gd name="T3" fmla="*/ 16 h 48"/>
                <a:gd name="T4" fmla="*/ 79 w 82"/>
                <a:gd name="T5" fmla="*/ 0 h 48"/>
                <a:gd name="T6" fmla="*/ 12 w 82"/>
                <a:gd name="T7" fmla="*/ 25 h 48"/>
                <a:gd name="T8" fmla="*/ 0 w 82"/>
                <a:gd name="T9" fmla="*/ 48 h 48"/>
                <a:gd name="T10" fmla="*/ 31 w 82"/>
                <a:gd name="T11" fmla="*/ 32 h 48"/>
                <a:gd name="T12" fmla="*/ 42 w 82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48">
                  <a:moveTo>
                    <a:pt x="42" y="26"/>
                  </a:moveTo>
                  <a:cubicBezTo>
                    <a:pt x="49" y="23"/>
                    <a:pt x="57" y="19"/>
                    <a:pt x="68" y="16"/>
                  </a:cubicBezTo>
                  <a:cubicBezTo>
                    <a:pt x="78" y="13"/>
                    <a:pt x="82" y="7"/>
                    <a:pt x="79" y="0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4" y="30"/>
                    <a:pt x="37" y="28"/>
                    <a:pt x="42" y="26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MH_Other_75">
              <a:extLst>
                <a:ext uri="{FF2B5EF4-FFF2-40B4-BE49-F238E27FC236}">
                  <a16:creationId xmlns:a16="http://schemas.microsoft.com/office/drawing/2014/main" id="{469ECF25-924B-43FA-B81B-EC894F3115B3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7626350" y="5462588"/>
              <a:ext cx="57150" cy="26987"/>
            </a:xfrm>
            <a:custGeom>
              <a:avLst/>
              <a:gdLst>
                <a:gd name="T0" fmla="*/ 46 w 46"/>
                <a:gd name="T1" fmla="*/ 7 h 22"/>
                <a:gd name="T2" fmla="*/ 42 w 46"/>
                <a:gd name="T3" fmla="*/ 0 h 22"/>
                <a:gd name="T4" fmla="*/ 31 w 46"/>
                <a:gd name="T5" fmla="*/ 6 h 22"/>
                <a:gd name="T6" fmla="*/ 0 w 46"/>
                <a:gd name="T7" fmla="*/ 22 h 22"/>
                <a:gd name="T8" fmla="*/ 46 w 46"/>
                <a:gd name="T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2">
                  <a:moveTo>
                    <a:pt x="46" y="7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7" y="2"/>
                    <a:pt x="34" y="4"/>
                    <a:pt x="31" y="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6" y="7"/>
                    <a:pt x="46" y="7"/>
                    <a:pt x="46" y="7"/>
                  </a:cubicBezTo>
                  <a:close/>
                </a:path>
              </a:pathLst>
            </a:custGeom>
            <a:solidFill>
              <a:srgbClr val="B89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MH_Other_76">
              <a:extLst>
                <a:ext uri="{FF2B5EF4-FFF2-40B4-BE49-F238E27FC236}">
                  <a16:creationId xmlns:a16="http://schemas.microsoft.com/office/drawing/2014/main" id="{7A8D2C37-1C4F-44B3-8D33-94899DD29A6F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7650163" y="5491163"/>
              <a:ext cx="111125" cy="55562"/>
            </a:xfrm>
            <a:custGeom>
              <a:avLst/>
              <a:gdLst>
                <a:gd name="T0" fmla="*/ 56 w 90"/>
                <a:gd name="T1" fmla="*/ 25 h 46"/>
                <a:gd name="T2" fmla="*/ 77 w 90"/>
                <a:gd name="T3" fmla="*/ 15 h 46"/>
                <a:gd name="T4" fmla="*/ 89 w 90"/>
                <a:gd name="T5" fmla="*/ 0 h 46"/>
                <a:gd name="T6" fmla="*/ 0 w 90"/>
                <a:gd name="T7" fmla="*/ 46 h 46"/>
                <a:gd name="T8" fmla="*/ 35 w 90"/>
                <a:gd name="T9" fmla="*/ 35 h 46"/>
                <a:gd name="T10" fmla="*/ 56 w 90"/>
                <a:gd name="T11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46">
                  <a:moveTo>
                    <a:pt x="56" y="2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86" y="12"/>
                    <a:pt x="90" y="7"/>
                    <a:pt x="89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56" y="25"/>
                    <a:pt x="56" y="25"/>
                    <a:pt x="56" y="25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MH_Other_77">
              <a:extLst>
                <a:ext uri="{FF2B5EF4-FFF2-40B4-BE49-F238E27FC236}">
                  <a16:creationId xmlns:a16="http://schemas.microsoft.com/office/drawing/2014/main" id="{181B54C2-74FB-42AA-90D1-93A7A59169D1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7740650" y="5480050"/>
              <a:ext cx="6350" cy="1588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2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4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MH_Other_78">
              <a:extLst>
                <a:ext uri="{FF2B5EF4-FFF2-40B4-BE49-F238E27FC236}">
                  <a16:creationId xmlns:a16="http://schemas.microsoft.com/office/drawing/2014/main" id="{D89B156C-109A-4262-BAF2-7C5FC36E6F06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7502525" y="5553075"/>
              <a:ext cx="200025" cy="114300"/>
            </a:xfrm>
            <a:custGeom>
              <a:avLst/>
              <a:gdLst>
                <a:gd name="T0" fmla="*/ 160 w 160"/>
                <a:gd name="T1" fmla="*/ 0 h 92"/>
                <a:gd name="T2" fmla="*/ 140 w 160"/>
                <a:gd name="T3" fmla="*/ 9 h 92"/>
                <a:gd name="T4" fmla="*/ 58 w 160"/>
                <a:gd name="T5" fmla="*/ 33 h 92"/>
                <a:gd name="T6" fmla="*/ 12 w 160"/>
                <a:gd name="T7" fmla="*/ 55 h 92"/>
                <a:gd name="T8" fmla="*/ 31 w 160"/>
                <a:gd name="T9" fmla="*/ 76 h 92"/>
                <a:gd name="T10" fmla="*/ 0 w 160"/>
                <a:gd name="T11" fmla="*/ 91 h 92"/>
                <a:gd name="T12" fmla="*/ 0 w 160"/>
                <a:gd name="T13" fmla="*/ 91 h 92"/>
                <a:gd name="T14" fmla="*/ 4 w 160"/>
                <a:gd name="T15" fmla="*/ 92 h 92"/>
                <a:gd name="T16" fmla="*/ 34 w 160"/>
                <a:gd name="T17" fmla="*/ 82 h 92"/>
                <a:gd name="T18" fmla="*/ 60 w 160"/>
                <a:gd name="T19" fmla="*/ 84 h 92"/>
                <a:gd name="T20" fmla="*/ 75 w 160"/>
                <a:gd name="T21" fmla="*/ 82 h 92"/>
                <a:gd name="T22" fmla="*/ 160 w 160"/>
                <a:gd name="T2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92">
                  <a:moveTo>
                    <a:pt x="160" y="0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12" y="26"/>
                    <a:pt x="85" y="34"/>
                    <a:pt x="58" y="33"/>
                  </a:cubicBezTo>
                  <a:cubicBezTo>
                    <a:pt x="40" y="34"/>
                    <a:pt x="24" y="41"/>
                    <a:pt x="12" y="55"/>
                  </a:cubicBezTo>
                  <a:cubicBezTo>
                    <a:pt x="17" y="62"/>
                    <a:pt x="23" y="69"/>
                    <a:pt x="31" y="76"/>
                  </a:cubicBezTo>
                  <a:cubicBezTo>
                    <a:pt x="23" y="82"/>
                    <a:pt x="13" y="8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41" y="84"/>
                    <a:pt x="50" y="84"/>
                    <a:pt x="60" y="84"/>
                  </a:cubicBezTo>
                  <a:cubicBezTo>
                    <a:pt x="64" y="84"/>
                    <a:pt x="70" y="83"/>
                    <a:pt x="75" y="82"/>
                  </a:cubicBezTo>
                  <a:cubicBezTo>
                    <a:pt x="101" y="55"/>
                    <a:pt x="130" y="28"/>
                    <a:pt x="160" y="0"/>
                  </a:cubicBezTo>
                  <a:close/>
                </a:path>
              </a:pathLst>
            </a:custGeom>
            <a:solidFill>
              <a:srgbClr val="9F86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MH_Other_79">
              <a:extLst>
                <a:ext uri="{FF2B5EF4-FFF2-40B4-BE49-F238E27FC236}">
                  <a16:creationId xmlns:a16="http://schemas.microsoft.com/office/drawing/2014/main" id="{19B016EF-BD09-44DB-82AB-1E12A6B52C72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7481888" y="5519738"/>
              <a:ext cx="247650" cy="103187"/>
            </a:xfrm>
            <a:custGeom>
              <a:avLst/>
              <a:gdLst>
                <a:gd name="T0" fmla="*/ 157 w 200"/>
                <a:gd name="T1" fmla="*/ 36 h 82"/>
                <a:gd name="T2" fmla="*/ 177 w 200"/>
                <a:gd name="T3" fmla="*/ 27 h 82"/>
                <a:gd name="T4" fmla="*/ 180 w 200"/>
                <a:gd name="T5" fmla="*/ 26 h 82"/>
                <a:gd name="T6" fmla="*/ 199 w 200"/>
                <a:gd name="T7" fmla="*/ 10 h 82"/>
                <a:gd name="T8" fmla="*/ 200 w 200"/>
                <a:gd name="T9" fmla="*/ 5 h 82"/>
                <a:gd name="T10" fmla="*/ 95 w 200"/>
                <a:gd name="T11" fmla="*/ 44 h 82"/>
                <a:gd name="T12" fmla="*/ 31 w 200"/>
                <a:gd name="T13" fmla="*/ 64 h 82"/>
                <a:gd name="T14" fmla="*/ 0 w 200"/>
                <a:gd name="T15" fmla="*/ 0 h 82"/>
                <a:gd name="T16" fmla="*/ 29 w 200"/>
                <a:gd name="T17" fmla="*/ 82 h 82"/>
                <a:gd name="T18" fmla="*/ 75 w 200"/>
                <a:gd name="T19" fmla="*/ 60 h 82"/>
                <a:gd name="T20" fmla="*/ 157 w 200"/>
                <a:gd name="T21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82">
                  <a:moveTo>
                    <a:pt x="157" y="36"/>
                  </a:moveTo>
                  <a:cubicBezTo>
                    <a:pt x="177" y="27"/>
                    <a:pt x="177" y="27"/>
                    <a:pt x="177" y="27"/>
                  </a:cubicBezTo>
                  <a:cubicBezTo>
                    <a:pt x="180" y="26"/>
                    <a:pt x="180" y="26"/>
                    <a:pt x="180" y="26"/>
                  </a:cubicBezTo>
                  <a:cubicBezTo>
                    <a:pt x="189" y="21"/>
                    <a:pt x="195" y="16"/>
                    <a:pt x="199" y="10"/>
                  </a:cubicBezTo>
                  <a:cubicBezTo>
                    <a:pt x="200" y="8"/>
                    <a:pt x="200" y="7"/>
                    <a:pt x="200" y="5"/>
                  </a:cubicBezTo>
                  <a:cubicBezTo>
                    <a:pt x="166" y="23"/>
                    <a:pt x="131" y="36"/>
                    <a:pt x="95" y="44"/>
                  </a:cubicBezTo>
                  <a:cubicBezTo>
                    <a:pt x="70" y="45"/>
                    <a:pt x="49" y="52"/>
                    <a:pt x="31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2"/>
                    <a:pt x="11" y="59"/>
                    <a:pt x="29" y="82"/>
                  </a:cubicBezTo>
                  <a:cubicBezTo>
                    <a:pt x="41" y="68"/>
                    <a:pt x="57" y="61"/>
                    <a:pt x="75" y="60"/>
                  </a:cubicBezTo>
                  <a:cubicBezTo>
                    <a:pt x="102" y="61"/>
                    <a:pt x="129" y="53"/>
                    <a:pt x="157" y="36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MH_Other_80">
              <a:extLst>
                <a:ext uri="{FF2B5EF4-FFF2-40B4-BE49-F238E27FC236}">
                  <a16:creationId xmlns:a16="http://schemas.microsoft.com/office/drawing/2014/main" id="{20197D63-B726-4F4A-96E9-D3050D273CDE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7548563" y="5656263"/>
              <a:ext cx="47625" cy="55562"/>
            </a:xfrm>
            <a:custGeom>
              <a:avLst/>
              <a:gdLst>
                <a:gd name="T0" fmla="*/ 38 w 38"/>
                <a:gd name="T1" fmla="*/ 0 h 46"/>
                <a:gd name="T2" fmla="*/ 23 w 38"/>
                <a:gd name="T3" fmla="*/ 2 h 46"/>
                <a:gd name="T4" fmla="*/ 13 w 38"/>
                <a:gd name="T5" fmla="*/ 15 h 46"/>
                <a:gd name="T6" fmla="*/ 0 w 38"/>
                <a:gd name="T7" fmla="*/ 5 h 46"/>
                <a:gd name="T8" fmla="*/ 21 w 38"/>
                <a:gd name="T9" fmla="*/ 31 h 46"/>
                <a:gd name="T10" fmla="*/ 12 w 38"/>
                <a:gd name="T11" fmla="*/ 41 h 46"/>
                <a:gd name="T12" fmla="*/ 31 w 38"/>
                <a:gd name="T13" fmla="*/ 43 h 46"/>
                <a:gd name="T14" fmla="*/ 31 w 38"/>
                <a:gd name="T15" fmla="*/ 29 h 46"/>
                <a:gd name="T16" fmla="*/ 20 w 38"/>
                <a:gd name="T17" fmla="*/ 20 h 46"/>
                <a:gd name="T18" fmla="*/ 38 w 38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6">
                  <a:moveTo>
                    <a:pt x="38" y="0"/>
                  </a:moveTo>
                  <a:cubicBezTo>
                    <a:pt x="33" y="1"/>
                    <a:pt x="27" y="2"/>
                    <a:pt x="23" y="2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4" y="37"/>
                    <a:pt x="21" y="41"/>
                    <a:pt x="12" y="41"/>
                  </a:cubicBezTo>
                  <a:cubicBezTo>
                    <a:pt x="16" y="46"/>
                    <a:pt x="23" y="46"/>
                    <a:pt x="31" y="43"/>
                  </a:cubicBezTo>
                  <a:cubicBezTo>
                    <a:pt x="38" y="38"/>
                    <a:pt x="38" y="33"/>
                    <a:pt x="31" y="2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7" y="13"/>
                    <a:pt x="33" y="6"/>
                    <a:pt x="38" y="0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MH_Other_81">
              <a:extLst>
                <a:ext uri="{FF2B5EF4-FFF2-40B4-BE49-F238E27FC236}">
                  <a16:creationId xmlns:a16="http://schemas.microsoft.com/office/drawing/2014/main" id="{D22AC81B-3A9A-49CD-9AD7-ECB21EBE16BC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7485063" y="5670550"/>
              <a:ext cx="71437" cy="58738"/>
            </a:xfrm>
            <a:custGeom>
              <a:avLst/>
              <a:gdLst>
                <a:gd name="T0" fmla="*/ 32 w 56"/>
                <a:gd name="T1" fmla="*/ 5 h 48"/>
                <a:gd name="T2" fmla="*/ 41 w 56"/>
                <a:gd name="T3" fmla="*/ 24 h 48"/>
                <a:gd name="T4" fmla="*/ 8 w 56"/>
                <a:gd name="T5" fmla="*/ 37 h 48"/>
                <a:gd name="T6" fmla="*/ 13 w 56"/>
                <a:gd name="T7" fmla="*/ 0 h 48"/>
                <a:gd name="T8" fmla="*/ 1 w 56"/>
                <a:gd name="T9" fmla="*/ 48 h 48"/>
                <a:gd name="T10" fmla="*/ 56 w 56"/>
                <a:gd name="T11" fmla="*/ 25 h 48"/>
                <a:gd name="T12" fmla="*/ 32 w 56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8">
                  <a:moveTo>
                    <a:pt x="32" y="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25"/>
                    <a:pt x="8" y="13"/>
                    <a:pt x="13" y="0"/>
                  </a:cubicBezTo>
                  <a:cubicBezTo>
                    <a:pt x="4" y="7"/>
                    <a:pt x="0" y="24"/>
                    <a:pt x="1" y="48"/>
                  </a:cubicBezTo>
                  <a:cubicBezTo>
                    <a:pt x="21" y="42"/>
                    <a:pt x="39" y="34"/>
                    <a:pt x="56" y="25"/>
                  </a:cubicBezTo>
                  <a:cubicBezTo>
                    <a:pt x="47" y="19"/>
                    <a:pt x="39" y="13"/>
                    <a:pt x="32" y="5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MH_Other_82">
              <a:extLst>
                <a:ext uri="{FF2B5EF4-FFF2-40B4-BE49-F238E27FC236}">
                  <a16:creationId xmlns:a16="http://schemas.microsoft.com/office/drawing/2014/main" id="{5EE5163D-AAFE-44D7-9E75-825BD9C3396F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7494588" y="5656263"/>
              <a:ext cx="82550" cy="58737"/>
            </a:xfrm>
            <a:custGeom>
              <a:avLst/>
              <a:gdLst>
                <a:gd name="T0" fmla="*/ 35 w 68"/>
                <a:gd name="T1" fmla="*/ 36 h 49"/>
                <a:gd name="T2" fmla="*/ 26 w 68"/>
                <a:gd name="T3" fmla="*/ 17 h 49"/>
                <a:gd name="T4" fmla="*/ 50 w 68"/>
                <a:gd name="T5" fmla="*/ 37 h 49"/>
                <a:gd name="T6" fmla="*/ 53 w 68"/>
                <a:gd name="T7" fmla="*/ 39 h 49"/>
                <a:gd name="T8" fmla="*/ 56 w 68"/>
                <a:gd name="T9" fmla="*/ 41 h 49"/>
                <a:gd name="T10" fmla="*/ 65 w 68"/>
                <a:gd name="T11" fmla="*/ 31 h 49"/>
                <a:gd name="T12" fmla="*/ 44 w 68"/>
                <a:gd name="T13" fmla="*/ 5 h 49"/>
                <a:gd name="T14" fmla="*/ 57 w 68"/>
                <a:gd name="T15" fmla="*/ 15 h 49"/>
                <a:gd name="T16" fmla="*/ 67 w 68"/>
                <a:gd name="T17" fmla="*/ 2 h 49"/>
                <a:gd name="T18" fmla="*/ 41 w 68"/>
                <a:gd name="T19" fmla="*/ 0 h 49"/>
                <a:gd name="T20" fmla="*/ 11 w 68"/>
                <a:gd name="T21" fmla="*/ 10 h 49"/>
                <a:gd name="T22" fmla="*/ 7 w 68"/>
                <a:gd name="T23" fmla="*/ 12 h 49"/>
                <a:gd name="T24" fmla="*/ 2 w 68"/>
                <a:gd name="T25" fmla="*/ 49 h 49"/>
                <a:gd name="T26" fmla="*/ 35 w 68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49">
                  <a:moveTo>
                    <a:pt x="35" y="36"/>
                  </a:moveTo>
                  <a:cubicBezTo>
                    <a:pt x="26" y="17"/>
                    <a:pt x="26" y="17"/>
                    <a:pt x="26" y="17"/>
                  </a:cubicBezTo>
                  <a:cubicBezTo>
                    <a:pt x="33" y="25"/>
                    <a:pt x="41" y="31"/>
                    <a:pt x="50" y="37"/>
                  </a:cubicBezTo>
                  <a:cubicBezTo>
                    <a:pt x="51" y="37"/>
                    <a:pt x="52" y="38"/>
                    <a:pt x="53" y="39"/>
                  </a:cubicBezTo>
                  <a:cubicBezTo>
                    <a:pt x="54" y="40"/>
                    <a:pt x="55" y="41"/>
                    <a:pt x="56" y="41"/>
                  </a:cubicBezTo>
                  <a:cubicBezTo>
                    <a:pt x="65" y="41"/>
                    <a:pt x="68" y="37"/>
                    <a:pt x="65" y="3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57" y="2"/>
                    <a:pt x="48" y="2"/>
                    <a:pt x="41" y="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25"/>
                    <a:pt x="0" y="37"/>
                    <a:pt x="2" y="49"/>
                  </a:cubicBezTo>
                  <a:cubicBezTo>
                    <a:pt x="35" y="36"/>
                    <a:pt x="35" y="36"/>
                    <a:pt x="35" y="36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MH_Other_83">
              <a:extLst>
                <a:ext uri="{FF2B5EF4-FFF2-40B4-BE49-F238E27FC236}">
                  <a16:creationId xmlns:a16="http://schemas.microsoft.com/office/drawing/2014/main" id="{8780AF98-49A7-4297-A8C7-D7A7104A2327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7502525" y="5667375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1 h 2"/>
                <a:gd name="T4" fmla="*/ 0 w 3"/>
                <a:gd name="T5" fmla="*/ 0 h 2"/>
                <a:gd name="T6" fmla="*/ 0 w 3"/>
                <a:gd name="T7" fmla="*/ 2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1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MH_Other_84">
              <a:extLst>
                <a:ext uri="{FF2B5EF4-FFF2-40B4-BE49-F238E27FC236}">
                  <a16:creationId xmlns:a16="http://schemas.microsoft.com/office/drawing/2014/main" id="{4FB363F1-71E9-4E66-AAEE-517134A120C0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7500938" y="5667375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MH_Other_85">
              <a:extLst>
                <a:ext uri="{FF2B5EF4-FFF2-40B4-BE49-F238E27FC236}">
                  <a16:creationId xmlns:a16="http://schemas.microsoft.com/office/drawing/2014/main" id="{D25E6662-F31A-4BCC-8BC7-0F488B3FE92C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7583488" y="5419725"/>
              <a:ext cx="53975" cy="34925"/>
            </a:xfrm>
            <a:custGeom>
              <a:avLst/>
              <a:gdLst>
                <a:gd name="T0" fmla="*/ 15 w 43"/>
                <a:gd name="T1" fmla="*/ 14 h 30"/>
                <a:gd name="T2" fmla="*/ 0 w 43"/>
                <a:gd name="T3" fmla="*/ 30 h 30"/>
                <a:gd name="T4" fmla="*/ 30 w 43"/>
                <a:gd name="T5" fmla="*/ 23 h 30"/>
                <a:gd name="T6" fmla="*/ 43 w 43"/>
                <a:gd name="T7" fmla="*/ 0 h 30"/>
                <a:gd name="T8" fmla="*/ 15 w 4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0">
                  <a:moveTo>
                    <a:pt x="15" y="1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0" y="28"/>
                    <a:pt x="20" y="26"/>
                    <a:pt x="30" y="23"/>
                  </a:cubicBezTo>
                  <a:cubicBezTo>
                    <a:pt x="39" y="15"/>
                    <a:pt x="43" y="8"/>
                    <a:pt x="43" y="0"/>
                  </a:cubicBezTo>
                  <a:cubicBezTo>
                    <a:pt x="15" y="14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MH_Other_86">
              <a:extLst>
                <a:ext uri="{FF2B5EF4-FFF2-40B4-BE49-F238E27FC236}">
                  <a16:creationId xmlns:a16="http://schemas.microsoft.com/office/drawing/2014/main" id="{07B3AAB7-2A00-499D-8D98-118841CC7A35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7015163" y="5167313"/>
              <a:ext cx="92075" cy="33337"/>
            </a:xfrm>
            <a:custGeom>
              <a:avLst/>
              <a:gdLst>
                <a:gd name="T0" fmla="*/ 30 w 72"/>
                <a:gd name="T1" fmla="*/ 3 h 28"/>
                <a:gd name="T2" fmla="*/ 0 w 72"/>
                <a:gd name="T3" fmla="*/ 5 h 28"/>
                <a:gd name="T4" fmla="*/ 45 w 72"/>
                <a:gd name="T5" fmla="*/ 28 h 28"/>
                <a:gd name="T6" fmla="*/ 72 w 72"/>
                <a:gd name="T7" fmla="*/ 8 h 28"/>
                <a:gd name="T8" fmla="*/ 49 w 72"/>
                <a:gd name="T9" fmla="*/ 15 h 28"/>
                <a:gd name="T10" fmla="*/ 30 w 72"/>
                <a:gd name="T1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28">
                  <a:moveTo>
                    <a:pt x="30" y="3"/>
                  </a:moveTo>
                  <a:cubicBezTo>
                    <a:pt x="16" y="1"/>
                    <a:pt x="6" y="2"/>
                    <a:pt x="0" y="5"/>
                  </a:cubicBezTo>
                  <a:cubicBezTo>
                    <a:pt x="19" y="0"/>
                    <a:pt x="35" y="8"/>
                    <a:pt x="45" y="2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6" y="9"/>
                    <a:pt x="39" y="5"/>
                    <a:pt x="30" y="3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MH_Other_87">
              <a:extLst>
                <a:ext uri="{FF2B5EF4-FFF2-40B4-BE49-F238E27FC236}">
                  <a16:creationId xmlns:a16="http://schemas.microsoft.com/office/drawing/2014/main" id="{FBC932BA-81AA-4937-99AC-394EBA5B61DF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6919913" y="5172075"/>
              <a:ext cx="95250" cy="101600"/>
            </a:xfrm>
            <a:custGeom>
              <a:avLst/>
              <a:gdLst>
                <a:gd name="T0" fmla="*/ 78 w 78"/>
                <a:gd name="T1" fmla="*/ 0 h 83"/>
                <a:gd name="T2" fmla="*/ 60 w 78"/>
                <a:gd name="T3" fmla="*/ 0 h 83"/>
                <a:gd name="T4" fmla="*/ 0 w 78"/>
                <a:gd name="T5" fmla="*/ 38 h 83"/>
                <a:gd name="T6" fmla="*/ 8 w 78"/>
                <a:gd name="T7" fmla="*/ 54 h 83"/>
                <a:gd name="T8" fmla="*/ 12 w 78"/>
                <a:gd name="T9" fmla="*/ 56 h 83"/>
                <a:gd name="T10" fmla="*/ 37 w 78"/>
                <a:gd name="T11" fmla="*/ 83 h 83"/>
                <a:gd name="T12" fmla="*/ 73 w 78"/>
                <a:gd name="T13" fmla="*/ 24 h 83"/>
                <a:gd name="T14" fmla="*/ 78 w 78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83">
                  <a:moveTo>
                    <a:pt x="7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0" y="49"/>
                    <a:pt x="30" y="62"/>
                    <a:pt x="0" y="38"/>
                  </a:cubicBezTo>
                  <a:cubicBezTo>
                    <a:pt x="1" y="46"/>
                    <a:pt x="4" y="51"/>
                    <a:pt x="8" y="54"/>
                  </a:cubicBezTo>
                  <a:cubicBezTo>
                    <a:pt x="9" y="54"/>
                    <a:pt x="10" y="55"/>
                    <a:pt x="12" y="56"/>
                  </a:cubicBezTo>
                  <a:cubicBezTo>
                    <a:pt x="19" y="66"/>
                    <a:pt x="27" y="75"/>
                    <a:pt x="37" y="83"/>
                  </a:cubicBezTo>
                  <a:cubicBezTo>
                    <a:pt x="56" y="66"/>
                    <a:pt x="67" y="46"/>
                    <a:pt x="73" y="24"/>
                  </a:cubicBezTo>
                  <a:cubicBezTo>
                    <a:pt x="68" y="12"/>
                    <a:pt x="70" y="4"/>
                    <a:pt x="78" y="0"/>
                  </a:cubicBezTo>
                  <a:close/>
                </a:path>
              </a:pathLst>
            </a:custGeom>
            <a:solidFill>
              <a:srgbClr val="412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MH_Other_88">
              <a:extLst>
                <a:ext uri="{FF2B5EF4-FFF2-40B4-BE49-F238E27FC236}">
                  <a16:creationId xmlns:a16="http://schemas.microsoft.com/office/drawing/2014/main" id="{57EC8B54-E910-4194-AB18-F9284EA68F79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6965950" y="5200650"/>
              <a:ext cx="107950" cy="73025"/>
            </a:xfrm>
            <a:custGeom>
              <a:avLst/>
              <a:gdLst>
                <a:gd name="T0" fmla="*/ 62 w 88"/>
                <a:gd name="T1" fmla="*/ 29 h 59"/>
                <a:gd name="T2" fmla="*/ 36 w 88"/>
                <a:gd name="T3" fmla="*/ 0 h 59"/>
                <a:gd name="T4" fmla="*/ 0 w 88"/>
                <a:gd name="T5" fmla="*/ 59 h 59"/>
                <a:gd name="T6" fmla="*/ 41 w 88"/>
                <a:gd name="T7" fmla="*/ 30 h 59"/>
                <a:gd name="T8" fmla="*/ 88 w 88"/>
                <a:gd name="T9" fmla="*/ 43 h 59"/>
                <a:gd name="T10" fmla="*/ 88 w 88"/>
                <a:gd name="T11" fmla="*/ 29 h 59"/>
                <a:gd name="T12" fmla="*/ 62 w 88"/>
                <a:gd name="T13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59">
                  <a:moveTo>
                    <a:pt x="62" y="29"/>
                  </a:moveTo>
                  <a:cubicBezTo>
                    <a:pt x="49" y="25"/>
                    <a:pt x="41" y="15"/>
                    <a:pt x="36" y="0"/>
                  </a:cubicBezTo>
                  <a:cubicBezTo>
                    <a:pt x="30" y="22"/>
                    <a:pt x="19" y="42"/>
                    <a:pt x="0" y="5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51" y="40"/>
                    <a:pt x="67" y="44"/>
                    <a:pt x="88" y="4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4" y="36"/>
                    <a:pt x="75" y="36"/>
                    <a:pt x="62" y="29"/>
                  </a:cubicBezTo>
                  <a:close/>
                </a:path>
              </a:pathLst>
            </a:custGeom>
            <a:solidFill>
              <a:srgbClr val="9E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MH_Other_89">
              <a:extLst>
                <a:ext uri="{FF2B5EF4-FFF2-40B4-BE49-F238E27FC236}">
                  <a16:creationId xmlns:a16="http://schemas.microsoft.com/office/drawing/2014/main" id="{1F1E6CF0-C991-4349-8C08-E351D387EEBD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911975" y="5240338"/>
              <a:ext cx="174625" cy="174625"/>
            </a:xfrm>
            <a:custGeom>
              <a:avLst/>
              <a:gdLst>
                <a:gd name="T0" fmla="*/ 17 w 141"/>
                <a:gd name="T1" fmla="*/ 2 h 141"/>
                <a:gd name="T2" fmla="*/ 13 w 141"/>
                <a:gd name="T3" fmla="*/ 0 h 141"/>
                <a:gd name="T4" fmla="*/ 6 w 141"/>
                <a:gd name="T5" fmla="*/ 16 h 141"/>
                <a:gd name="T6" fmla="*/ 0 w 141"/>
                <a:gd name="T7" fmla="*/ 33 h 141"/>
                <a:gd name="T8" fmla="*/ 98 w 141"/>
                <a:gd name="T9" fmla="*/ 141 h 141"/>
                <a:gd name="T10" fmla="*/ 123 w 141"/>
                <a:gd name="T11" fmla="*/ 110 h 141"/>
                <a:gd name="T12" fmla="*/ 141 w 141"/>
                <a:gd name="T13" fmla="*/ 79 h 141"/>
                <a:gd name="T14" fmla="*/ 124 w 141"/>
                <a:gd name="T15" fmla="*/ 71 h 141"/>
                <a:gd name="T16" fmla="*/ 70 w 141"/>
                <a:gd name="T17" fmla="*/ 47 h 141"/>
                <a:gd name="T18" fmla="*/ 42 w 141"/>
                <a:gd name="T19" fmla="*/ 29 h 141"/>
                <a:gd name="T20" fmla="*/ 17 w 141"/>
                <a:gd name="T21" fmla="*/ 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41">
                  <a:moveTo>
                    <a:pt x="17" y="2"/>
                  </a:moveTo>
                  <a:cubicBezTo>
                    <a:pt x="15" y="1"/>
                    <a:pt x="14" y="0"/>
                    <a:pt x="13" y="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107" y="131"/>
                    <a:pt x="116" y="121"/>
                    <a:pt x="123" y="110"/>
                  </a:cubicBezTo>
                  <a:cubicBezTo>
                    <a:pt x="130" y="100"/>
                    <a:pt x="136" y="90"/>
                    <a:pt x="141" y="79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60" y="42"/>
                    <a:pt x="51" y="36"/>
                    <a:pt x="42" y="29"/>
                  </a:cubicBezTo>
                  <a:cubicBezTo>
                    <a:pt x="32" y="21"/>
                    <a:pt x="24" y="12"/>
                    <a:pt x="17" y="2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MH_Other_90">
              <a:extLst>
                <a:ext uri="{FF2B5EF4-FFF2-40B4-BE49-F238E27FC236}">
                  <a16:creationId xmlns:a16="http://schemas.microsoft.com/office/drawing/2014/main" id="{B0A8A616-531B-4490-9447-A6843AF054D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6904038" y="5257800"/>
              <a:ext cx="260350" cy="487363"/>
            </a:xfrm>
            <a:custGeom>
              <a:avLst/>
              <a:gdLst>
                <a:gd name="T0" fmla="*/ 0 w 210"/>
                <a:gd name="T1" fmla="*/ 8 h 392"/>
                <a:gd name="T2" fmla="*/ 0 w 210"/>
                <a:gd name="T3" fmla="*/ 24 h 392"/>
                <a:gd name="T4" fmla="*/ 102 w 210"/>
                <a:gd name="T5" fmla="*/ 137 h 392"/>
                <a:gd name="T6" fmla="*/ 132 w 210"/>
                <a:gd name="T7" fmla="*/ 114 h 392"/>
                <a:gd name="T8" fmla="*/ 144 w 210"/>
                <a:gd name="T9" fmla="*/ 128 h 392"/>
                <a:gd name="T10" fmla="*/ 154 w 210"/>
                <a:gd name="T11" fmla="*/ 220 h 392"/>
                <a:gd name="T12" fmla="*/ 135 w 210"/>
                <a:gd name="T13" fmla="*/ 211 h 392"/>
                <a:gd name="T14" fmla="*/ 74 w 210"/>
                <a:gd name="T15" fmla="*/ 131 h 392"/>
                <a:gd name="T16" fmla="*/ 120 w 210"/>
                <a:gd name="T17" fmla="*/ 208 h 392"/>
                <a:gd name="T18" fmla="*/ 67 w 210"/>
                <a:gd name="T19" fmla="*/ 197 h 392"/>
                <a:gd name="T20" fmla="*/ 133 w 210"/>
                <a:gd name="T21" fmla="*/ 227 h 392"/>
                <a:gd name="T22" fmla="*/ 178 w 210"/>
                <a:gd name="T23" fmla="*/ 289 h 392"/>
                <a:gd name="T24" fmla="*/ 197 w 210"/>
                <a:gd name="T25" fmla="*/ 298 h 392"/>
                <a:gd name="T26" fmla="*/ 192 w 210"/>
                <a:gd name="T27" fmla="*/ 392 h 392"/>
                <a:gd name="T28" fmla="*/ 210 w 210"/>
                <a:gd name="T29" fmla="*/ 286 h 392"/>
                <a:gd name="T30" fmla="*/ 188 w 210"/>
                <a:gd name="T31" fmla="*/ 276 h 392"/>
                <a:gd name="T32" fmla="*/ 187 w 210"/>
                <a:gd name="T33" fmla="*/ 271 h 392"/>
                <a:gd name="T34" fmla="*/ 186 w 210"/>
                <a:gd name="T35" fmla="*/ 269 h 392"/>
                <a:gd name="T36" fmla="*/ 169 w 210"/>
                <a:gd name="T37" fmla="*/ 236 h 392"/>
                <a:gd name="T38" fmla="*/ 153 w 210"/>
                <a:gd name="T39" fmla="*/ 121 h 392"/>
                <a:gd name="T40" fmla="*/ 150 w 210"/>
                <a:gd name="T41" fmla="*/ 117 h 392"/>
                <a:gd name="T42" fmla="*/ 130 w 210"/>
                <a:gd name="T43" fmla="*/ 94 h 392"/>
                <a:gd name="T44" fmla="*/ 105 w 210"/>
                <a:gd name="T45" fmla="*/ 125 h 392"/>
                <a:gd name="T46" fmla="*/ 7 w 210"/>
                <a:gd name="T47" fmla="*/ 17 h 392"/>
                <a:gd name="T48" fmla="*/ 13 w 210"/>
                <a:gd name="T49" fmla="*/ 0 h 392"/>
                <a:gd name="T50" fmla="*/ 0 w 210"/>
                <a:gd name="T51" fmla="*/ 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0" h="392">
                  <a:moveTo>
                    <a:pt x="0" y="8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49" y="215"/>
                    <a:pt x="142" y="212"/>
                    <a:pt x="135" y="211"/>
                  </a:cubicBezTo>
                  <a:cubicBezTo>
                    <a:pt x="117" y="173"/>
                    <a:pt x="96" y="146"/>
                    <a:pt x="74" y="131"/>
                  </a:cubicBezTo>
                  <a:cubicBezTo>
                    <a:pt x="96" y="159"/>
                    <a:pt x="111" y="185"/>
                    <a:pt x="120" y="208"/>
                  </a:cubicBezTo>
                  <a:cubicBezTo>
                    <a:pt x="67" y="197"/>
                    <a:pt x="67" y="197"/>
                    <a:pt x="67" y="197"/>
                  </a:cubicBezTo>
                  <a:cubicBezTo>
                    <a:pt x="133" y="227"/>
                    <a:pt x="133" y="227"/>
                    <a:pt x="133" y="227"/>
                  </a:cubicBezTo>
                  <a:cubicBezTo>
                    <a:pt x="156" y="247"/>
                    <a:pt x="171" y="268"/>
                    <a:pt x="178" y="289"/>
                  </a:cubicBezTo>
                  <a:cubicBezTo>
                    <a:pt x="197" y="298"/>
                    <a:pt x="197" y="298"/>
                    <a:pt x="197" y="298"/>
                  </a:cubicBezTo>
                  <a:cubicBezTo>
                    <a:pt x="192" y="392"/>
                    <a:pt x="192" y="392"/>
                    <a:pt x="192" y="392"/>
                  </a:cubicBezTo>
                  <a:cubicBezTo>
                    <a:pt x="203" y="355"/>
                    <a:pt x="209" y="320"/>
                    <a:pt x="210" y="286"/>
                  </a:cubicBezTo>
                  <a:cubicBezTo>
                    <a:pt x="188" y="276"/>
                    <a:pt x="188" y="276"/>
                    <a:pt x="188" y="276"/>
                  </a:cubicBezTo>
                  <a:cubicBezTo>
                    <a:pt x="188" y="274"/>
                    <a:pt x="187" y="273"/>
                    <a:pt x="187" y="271"/>
                  </a:cubicBezTo>
                  <a:cubicBezTo>
                    <a:pt x="186" y="270"/>
                    <a:pt x="186" y="269"/>
                    <a:pt x="186" y="269"/>
                  </a:cubicBezTo>
                  <a:cubicBezTo>
                    <a:pt x="181" y="256"/>
                    <a:pt x="175" y="245"/>
                    <a:pt x="169" y="236"/>
                  </a:cubicBezTo>
                  <a:cubicBezTo>
                    <a:pt x="161" y="197"/>
                    <a:pt x="155" y="159"/>
                    <a:pt x="153" y="121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23" y="105"/>
                    <a:pt x="114" y="115"/>
                    <a:pt x="105" y="12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MH_Other_91">
              <a:extLst>
                <a:ext uri="{FF2B5EF4-FFF2-40B4-BE49-F238E27FC236}">
                  <a16:creationId xmlns:a16="http://schemas.microsoft.com/office/drawing/2014/main" id="{03D915B1-0E3B-4095-908A-B9DCF6F14528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7107238" y="5270500"/>
              <a:ext cx="25400" cy="23813"/>
            </a:xfrm>
            <a:custGeom>
              <a:avLst/>
              <a:gdLst>
                <a:gd name="T0" fmla="*/ 20 w 20"/>
                <a:gd name="T1" fmla="*/ 2 h 20"/>
                <a:gd name="T2" fmla="*/ 14 w 20"/>
                <a:gd name="T3" fmla="*/ 0 h 20"/>
                <a:gd name="T4" fmla="*/ 0 w 20"/>
                <a:gd name="T5" fmla="*/ 20 h 20"/>
                <a:gd name="T6" fmla="*/ 20 w 20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0">
                  <a:moveTo>
                    <a:pt x="20" y="2"/>
                  </a:moveTo>
                  <a:cubicBezTo>
                    <a:pt x="18" y="2"/>
                    <a:pt x="16" y="1"/>
                    <a:pt x="14" y="0"/>
                  </a:cubicBezTo>
                  <a:cubicBezTo>
                    <a:pt x="7" y="6"/>
                    <a:pt x="3" y="13"/>
                    <a:pt x="0" y="20"/>
                  </a:cubicBezTo>
                  <a:cubicBezTo>
                    <a:pt x="20" y="2"/>
                    <a:pt x="20" y="2"/>
                    <a:pt x="20" y="2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MH_Other_92">
              <a:extLst>
                <a:ext uri="{FF2B5EF4-FFF2-40B4-BE49-F238E27FC236}">
                  <a16:creationId xmlns:a16="http://schemas.microsoft.com/office/drawing/2014/main" id="{F55ADB76-6BC8-44A1-A013-0ACBDE14C455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7086600" y="5327650"/>
              <a:ext cx="77788" cy="285750"/>
            </a:xfrm>
            <a:custGeom>
              <a:avLst/>
              <a:gdLst>
                <a:gd name="T0" fmla="*/ 7 w 62"/>
                <a:gd name="T1" fmla="*/ 0 h 231"/>
                <a:gd name="T2" fmla="*/ 0 w 62"/>
                <a:gd name="T3" fmla="*/ 8 h 231"/>
                <a:gd name="T4" fmla="*/ 15 w 62"/>
                <a:gd name="T5" fmla="*/ 51 h 231"/>
                <a:gd name="T6" fmla="*/ 2 w 62"/>
                <a:gd name="T7" fmla="*/ 62 h 231"/>
                <a:gd name="T8" fmla="*/ 5 w 62"/>
                <a:gd name="T9" fmla="*/ 66 h 231"/>
                <a:gd name="T10" fmla="*/ 20 w 62"/>
                <a:gd name="T11" fmla="*/ 61 h 231"/>
                <a:gd name="T12" fmla="*/ 48 w 62"/>
                <a:gd name="T13" fmla="*/ 203 h 231"/>
                <a:gd name="T14" fmla="*/ 39 w 62"/>
                <a:gd name="T15" fmla="*/ 216 h 231"/>
                <a:gd name="T16" fmla="*/ 40 w 62"/>
                <a:gd name="T17" fmla="*/ 221 h 231"/>
                <a:gd name="T18" fmla="*/ 62 w 62"/>
                <a:gd name="T19" fmla="*/ 231 h 231"/>
                <a:gd name="T20" fmla="*/ 26 w 62"/>
                <a:gd name="T21" fmla="*/ 59 h 231"/>
                <a:gd name="T22" fmla="*/ 22 w 62"/>
                <a:gd name="T23" fmla="*/ 36 h 231"/>
                <a:gd name="T24" fmla="*/ 19 w 62"/>
                <a:gd name="T25" fmla="*/ 28 h 231"/>
                <a:gd name="T26" fmla="*/ 7 w 62"/>
                <a:gd name="T2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231">
                  <a:moveTo>
                    <a:pt x="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48" y="203"/>
                    <a:pt x="48" y="203"/>
                    <a:pt x="48" y="203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39" y="218"/>
                    <a:pt x="40" y="219"/>
                    <a:pt x="40" y="221"/>
                  </a:cubicBezTo>
                  <a:cubicBezTo>
                    <a:pt x="62" y="231"/>
                    <a:pt x="62" y="231"/>
                    <a:pt x="62" y="231"/>
                  </a:cubicBezTo>
                  <a:cubicBezTo>
                    <a:pt x="60" y="191"/>
                    <a:pt x="48" y="133"/>
                    <a:pt x="26" y="59"/>
                  </a:cubicBezTo>
                  <a:cubicBezTo>
                    <a:pt x="26" y="52"/>
                    <a:pt x="24" y="44"/>
                    <a:pt x="22" y="36"/>
                  </a:cubicBezTo>
                  <a:cubicBezTo>
                    <a:pt x="21" y="33"/>
                    <a:pt x="20" y="31"/>
                    <a:pt x="19" y="28"/>
                  </a:cubicBezTo>
                  <a:cubicBezTo>
                    <a:pt x="16" y="18"/>
                    <a:pt x="12" y="9"/>
                    <a:pt x="7" y="0"/>
                  </a:cubicBezTo>
                  <a:close/>
                </a:path>
              </a:pathLst>
            </a:custGeom>
            <a:solidFill>
              <a:srgbClr val="B16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MH_Other_93">
              <a:extLst>
                <a:ext uri="{FF2B5EF4-FFF2-40B4-BE49-F238E27FC236}">
                  <a16:creationId xmlns:a16="http://schemas.microsoft.com/office/drawing/2014/main" id="{FF725006-8C9F-4A6B-AB10-7D174641B700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7096125" y="5311775"/>
              <a:ext cx="20638" cy="49213"/>
            </a:xfrm>
            <a:custGeom>
              <a:avLst/>
              <a:gdLst>
                <a:gd name="T0" fmla="*/ 7 w 15"/>
                <a:gd name="T1" fmla="*/ 3 h 40"/>
                <a:gd name="T2" fmla="*/ 0 w 15"/>
                <a:gd name="T3" fmla="*/ 12 h 40"/>
                <a:gd name="T4" fmla="*/ 12 w 15"/>
                <a:gd name="T5" fmla="*/ 40 h 40"/>
                <a:gd name="T6" fmla="*/ 7 w 15"/>
                <a:gd name="T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0">
                  <a:moveTo>
                    <a:pt x="7" y="3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21"/>
                    <a:pt x="9" y="30"/>
                    <a:pt x="12" y="40"/>
                  </a:cubicBezTo>
                  <a:cubicBezTo>
                    <a:pt x="15" y="12"/>
                    <a:pt x="13" y="0"/>
                    <a:pt x="7" y="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MH_Other_94">
              <a:extLst>
                <a:ext uri="{FF2B5EF4-FFF2-40B4-BE49-F238E27FC236}">
                  <a16:creationId xmlns:a16="http://schemas.microsoft.com/office/drawing/2014/main" id="{159029F4-611F-4BB1-B502-67CA89421506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7094538" y="5402263"/>
              <a:ext cx="52387" cy="192087"/>
            </a:xfrm>
            <a:custGeom>
              <a:avLst/>
              <a:gdLst>
                <a:gd name="T0" fmla="*/ 15 w 43"/>
                <a:gd name="T1" fmla="*/ 0 h 155"/>
                <a:gd name="T2" fmla="*/ 0 w 43"/>
                <a:gd name="T3" fmla="*/ 5 h 155"/>
                <a:gd name="T4" fmla="*/ 16 w 43"/>
                <a:gd name="T5" fmla="*/ 120 h 155"/>
                <a:gd name="T6" fmla="*/ 33 w 43"/>
                <a:gd name="T7" fmla="*/ 153 h 155"/>
                <a:gd name="T8" fmla="*/ 34 w 43"/>
                <a:gd name="T9" fmla="*/ 155 h 155"/>
                <a:gd name="T10" fmla="*/ 43 w 43"/>
                <a:gd name="T11" fmla="*/ 142 h 155"/>
                <a:gd name="T12" fmla="*/ 15 w 43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55">
                  <a:moveTo>
                    <a:pt x="1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43"/>
                    <a:pt x="8" y="81"/>
                    <a:pt x="16" y="120"/>
                  </a:cubicBezTo>
                  <a:cubicBezTo>
                    <a:pt x="22" y="129"/>
                    <a:pt x="28" y="140"/>
                    <a:pt x="33" y="153"/>
                  </a:cubicBezTo>
                  <a:cubicBezTo>
                    <a:pt x="33" y="153"/>
                    <a:pt x="33" y="154"/>
                    <a:pt x="34" y="155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EC8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MH_Other_95">
              <a:extLst>
                <a:ext uri="{FF2B5EF4-FFF2-40B4-BE49-F238E27FC236}">
                  <a16:creationId xmlns:a16="http://schemas.microsoft.com/office/drawing/2014/main" id="{340B19F3-182C-4C71-BBE9-B757D7B9322B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7067550" y="5337175"/>
              <a:ext cx="39688" cy="66675"/>
            </a:xfrm>
            <a:custGeom>
              <a:avLst/>
              <a:gdLst>
                <a:gd name="T0" fmla="*/ 20 w 33"/>
                <a:gd name="T1" fmla="*/ 54 h 54"/>
                <a:gd name="T2" fmla="*/ 33 w 33"/>
                <a:gd name="T3" fmla="*/ 43 h 54"/>
                <a:gd name="T4" fmla="*/ 18 w 33"/>
                <a:gd name="T5" fmla="*/ 0 h 54"/>
                <a:gd name="T6" fmla="*/ 0 w 33"/>
                <a:gd name="T7" fmla="*/ 31 h 54"/>
                <a:gd name="T8" fmla="*/ 20 w 3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4">
                  <a:moveTo>
                    <a:pt x="20" y="54"/>
                  </a:moveTo>
                  <a:cubicBezTo>
                    <a:pt x="33" y="43"/>
                    <a:pt x="33" y="43"/>
                    <a:pt x="33" y="4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11"/>
                    <a:pt x="7" y="21"/>
                    <a:pt x="0" y="31"/>
                  </a:cubicBezTo>
                  <a:cubicBezTo>
                    <a:pt x="20" y="54"/>
                    <a:pt x="20" y="54"/>
                    <a:pt x="20" y="54"/>
                  </a:cubicBezTo>
                  <a:close/>
                </a:path>
              </a:pathLst>
            </a:custGeom>
            <a:solidFill>
              <a:srgbClr val="EC8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MH_Other_96">
              <a:extLst>
                <a:ext uri="{FF2B5EF4-FFF2-40B4-BE49-F238E27FC236}">
                  <a16:creationId xmlns:a16="http://schemas.microsoft.com/office/drawing/2014/main" id="{DBB3A41B-2A2F-4A9A-B7C8-A3AB0DCD442E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6704013" y="5534025"/>
              <a:ext cx="60325" cy="25400"/>
            </a:xfrm>
            <a:custGeom>
              <a:avLst/>
              <a:gdLst>
                <a:gd name="T0" fmla="*/ 48 w 48"/>
                <a:gd name="T1" fmla="*/ 20 h 21"/>
                <a:gd name="T2" fmla="*/ 46 w 48"/>
                <a:gd name="T3" fmla="*/ 0 h 21"/>
                <a:gd name="T4" fmla="*/ 0 w 48"/>
                <a:gd name="T5" fmla="*/ 21 h 21"/>
                <a:gd name="T6" fmla="*/ 48 w 48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1">
                  <a:moveTo>
                    <a:pt x="48" y="20"/>
                  </a:moveTo>
                  <a:cubicBezTo>
                    <a:pt x="48" y="13"/>
                    <a:pt x="47" y="7"/>
                    <a:pt x="46" y="0"/>
                  </a:cubicBezTo>
                  <a:cubicBezTo>
                    <a:pt x="17" y="4"/>
                    <a:pt x="2" y="11"/>
                    <a:pt x="0" y="21"/>
                  </a:cubicBezTo>
                  <a:cubicBezTo>
                    <a:pt x="14" y="17"/>
                    <a:pt x="30" y="17"/>
                    <a:pt x="48" y="20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MH_Other_97">
              <a:extLst>
                <a:ext uri="{FF2B5EF4-FFF2-40B4-BE49-F238E27FC236}">
                  <a16:creationId xmlns:a16="http://schemas.microsoft.com/office/drawing/2014/main" id="{1EF142C0-D95D-4108-9F90-4AB3995E87D3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6588125" y="5554663"/>
              <a:ext cx="177800" cy="282575"/>
            </a:xfrm>
            <a:custGeom>
              <a:avLst/>
              <a:gdLst>
                <a:gd name="T0" fmla="*/ 142 w 144"/>
                <a:gd name="T1" fmla="*/ 3 h 227"/>
                <a:gd name="T2" fmla="*/ 94 w 144"/>
                <a:gd name="T3" fmla="*/ 4 h 227"/>
                <a:gd name="T4" fmla="*/ 4 w 144"/>
                <a:gd name="T5" fmla="*/ 227 h 227"/>
                <a:gd name="T6" fmla="*/ 100 w 144"/>
                <a:gd name="T7" fmla="*/ 227 h 227"/>
                <a:gd name="T8" fmla="*/ 101 w 144"/>
                <a:gd name="T9" fmla="*/ 220 h 227"/>
                <a:gd name="T10" fmla="*/ 126 w 144"/>
                <a:gd name="T11" fmla="*/ 186 h 227"/>
                <a:gd name="T12" fmla="*/ 137 w 144"/>
                <a:gd name="T13" fmla="*/ 97 h 227"/>
                <a:gd name="T14" fmla="*/ 142 w 144"/>
                <a:gd name="T15" fmla="*/ 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27">
                  <a:moveTo>
                    <a:pt x="142" y="3"/>
                  </a:moveTo>
                  <a:cubicBezTo>
                    <a:pt x="124" y="0"/>
                    <a:pt x="108" y="0"/>
                    <a:pt x="94" y="4"/>
                  </a:cubicBezTo>
                  <a:cubicBezTo>
                    <a:pt x="30" y="19"/>
                    <a:pt x="0" y="93"/>
                    <a:pt x="4" y="227"/>
                  </a:cubicBezTo>
                  <a:cubicBezTo>
                    <a:pt x="100" y="227"/>
                    <a:pt x="100" y="227"/>
                    <a:pt x="100" y="227"/>
                  </a:cubicBezTo>
                  <a:cubicBezTo>
                    <a:pt x="100" y="225"/>
                    <a:pt x="101" y="222"/>
                    <a:pt x="101" y="220"/>
                  </a:cubicBezTo>
                  <a:cubicBezTo>
                    <a:pt x="104" y="206"/>
                    <a:pt x="112" y="195"/>
                    <a:pt x="126" y="186"/>
                  </a:cubicBezTo>
                  <a:cubicBezTo>
                    <a:pt x="120" y="163"/>
                    <a:pt x="123" y="133"/>
                    <a:pt x="137" y="97"/>
                  </a:cubicBezTo>
                  <a:cubicBezTo>
                    <a:pt x="142" y="69"/>
                    <a:pt x="144" y="37"/>
                    <a:pt x="14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MH_Other_98">
              <a:extLst>
                <a:ext uri="{FF2B5EF4-FFF2-40B4-BE49-F238E27FC236}">
                  <a16:creationId xmlns:a16="http://schemas.microsoft.com/office/drawing/2014/main" id="{BD4DA2BF-FFB7-4077-BFFB-192C6754B1F4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7510463" y="5819775"/>
              <a:ext cx="84137" cy="17463"/>
            </a:xfrm>
            <a:custGeom>
              <a:avLst/>
              <a:gdLst>
                <a:gd name="T0" fmla="*/ 0 w 55"/>
                <a:gd name="T1" fmla="*/ 0 h 11"/>
                <a:gd name="T2" fmla="*/ 0 w 55"/>
                <a:gd name="T3" fmla="*/ 11 h 11"/>
                <a:gd name="T4" fmla="*/ 55 w 55"/>
                <a:gd name="T5" fmla="*/ 11 h 11"/>
                <a:gd name="T6" fmla="*/ 0 w 55"/>
                <a:gd name="T7" fmla="*/ 0 h 11"/>
                <a:gd name="T8" fmla="*/ 0 w 5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1">
                  <a:moveTo>
                    <a:pt x="0" y="0"/>
                  </a:moveTo>
                  <a:lnTo>
                    <a:pt x="0" y="11"/>
                  </a:lnTo>
                  <a:lnTo>
                    <a:pt x="55" y="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、运算速度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42" y="752633"/>
            <a:ext cx="8319247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系统时钟频率：计算机工作的基准时钟信号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主频：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内核的工作频率，影响计算机工作速度的重要因素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MIPS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：每秒百万条指令数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FLOPS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：每秒浮点运算次数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CPI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：平均每条指令所需时钟周期数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E7DD84B5-CB4D-4169-9C1F-FD45950E3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6" y="5252107"/>
            <a:ext cx="83933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运算速度受主频、存储、总线速度等多方面影响；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E7DD84B5-CB4D-4169-9C1F-FD45950E3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62" y="5789276"/>
            <a:ext cx="843734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提高速度的主要方法包括提高主频及改进体系结构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2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12" grpId="0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三、数据通路宽度与数据传输率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332" y="1052216"/>
            <a:ext cx="8280777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）数据通路宽度</a:t>
            </a:r>
            <a:endParaRPr lang="en-US" altLang="zh-CN" sz="28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一次能并行传送的数据位数。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）数据传输率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总线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每秒传送的数据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量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(bps)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，也称带宽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	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计算公式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1A16B452-C9DE-4A71-90E5-8C4CFABB2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529" y="4033167"/>
            <a:ext cx="5877815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通路宽度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×时钟频率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127236D2-CC38-406E-85CC-60462A028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5146" y="5088022"/>
            <a:ext cx="3853002" cy="181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E7DD84B5-CB4D-4169-9C1F-FD45950E3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84" y="4804840"/>
            <a:ext cx="20411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总线带宽 =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3534A5FA-0D32-4880-A785-7AF35E96E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6111" y="4853672"/>
            <a:ext cx="15792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Bps）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3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12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四、存储容量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87" y="985154"/>
            <a:ext cx="8327209" cy="51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）主存容量</a:t>
            </a:r>
            <a:endParaRPr lang="en-US" altLang="zh-CN" sz="28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字节</a:t>
            </a:r>
            <a:r>
              <a:rPr lang="zh-CN" altLang="en-US" sz="2800" b="1" dirty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（按字节编址）</a:t>
            </a:r>
            <a:r>
              <a:rPr lang="zh-CN" altLang="en-US" sz="2800" b="1" dirty="0" smtClean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endParaRPr lang="en-US" altLang="zh-CN" sz="2800" b="1" dirty="0" smtClean="0">
              <a:solidFill>
                <a:srgbClr val="ED7D3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字数</a:t>
            </a:r>
            <a:r>
              <a:rPr lang="en-US" altLang="zh-CN" sz="2800" b="1" dirty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×</a:t>
            </a:r>
            <a:r>
              <a:rPr lang="zh-CN" altLang="en-US" sz="2800" b="1" dirty="0" smtClean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字长位数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按字编址）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）外存容量</a:t>
            </a:r>
            <a:endParaRPr lang="en-US" altLang="zh-CN" sz="28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存储的最大数据量； 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常表示为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KB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MB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GB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等；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外存容量</a:t>
            </a:r>
            <a:r>
              <a:rPr lang="zh-CN" altLang="en-US" sz="2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与地址码位数无关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4" name="Line 4">
            <a:extLst>
              <a:ext uri="{FF2B5EF4-FFF2-40B4-BE49-F238E27FC236}">
                <a16:creationId xmlns:a16="http://schemas.microsoft.com/office/drawing/2014/main" id="{F7BF5B9B-B9D9-4E17-BF43-2F5982511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6667" y="2640403"/>
            <a:ext cx="678635" cy="5678"/>
          </a:xfrm>
          <a:prstGeom prst="line">
            <a:avLst/>
          </a:prstGeom>
          <a:noFill/>
          <a:ln w="38100">
            <a:solidFill>
              <a:srgbClr val="0563C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800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Line 5">
            <a:extLst>
              <a:ext uri="{FF2B5EF4-FFF2-40B4-BE49-F238E27FC236}">
                <a16:creationId xmlns:a16="http://schemas.microsoft.com/office/drawing/2014/main" id="{DDBD7C4D-47E0-46B5-B604-C1DD42A99B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60751" y="2725648"/>
            <a:ext cx="276225" cy="209903"/>
          </a:xfrm>
          <a:prstGeom prst="line">
            <a:avLst/>
          </a:prstGeom>
          <a:noFill/>
          <a:ln w="19050">
            <a:solidFill>
              <a:srgbClr val="0563C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0F410BDD-2654-4B7E-8424-5A4FCACCD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97" y="2916540"/>
            <a:ext cx="25080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主存单元个数，与地址位数有关</a:t>
            </a:r>
            <a:endParaRPr lang="zh-CN" altLang="en-US" sz="24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B416D92B-A047-4DF8-B68E-BB8987B3F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4051" y="2640403"/>
            <a:ext cx="1426553" cy="2636"/>
          </a:xfrm>
          <a:prstGeom prst="line">
            <a:avLst/>
          </a:prstGeom>
          <a:noFill/>
          <a:ln w="38100">
            <a:solidFill>
              <a:srgbClr val="0563C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5660CF6E-58DB-4697-A127-FE8D29F56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341" y="2706799"/>
            <a:ext cx="471500" cy="247600"/>
          </a:xfrm>
          <a:prstGeom prst="line">
            <a:avLst/>
          </a:prstGeom>
          <a:noFill/>
          <a:ln w="19050">
            <a:solidFill>
              <a:srgbClr val="0563C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1E641A29-6401-4AD3-9ABA-D842ED34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6134" y="2916539"/>
            <a:ext cx="23411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主存单元存放的二进制位数</a:t>
            </a:r>
            <a:endParaRPr lang="zh-CN" altLang="en-US" sz="2400" b="1" dirty="0">
              <a:solidFill>
                <a:srgbClr val="0563C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0781" y="2935551"/>
            <a:ext cx="2847757" cy="3062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常用容量单位：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1B(Byte)=8bits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1KB=1024B=2</a:t>
            </a:r>
            <a:r>
              <a:rPr lang="en-US" altLang="zh-CN" sz="28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1MB=1024KB=2</a:t>
            </a:r>
            <a:r>
              <a:rPr lang="en-US" altLang="zh-CN" sz="28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1GB=1024MB=2</a:t>
            </a:r>
            <a:r>
              <a:rPr lang="en-US" altLang="zh-CN" sz="2800" b="1" baseline="30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8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1TB=1024GB=2</a:t>
            </a:r>
            <a:r>
              <a:rPr lang="en-US" altLang="zh-CN" sz="28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8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16" grpId="0"/>
      <p:bldP spid="19" grpId="0"/>
      <p:bldP spid="20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3C90E-F2FC-467C-A85F-6F887E7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631D6-2F3F-4C77-B3DB-8DBE7BBF4BE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D14215-C7C0-49AB-ABB7-748A916A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计算机组成原理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--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9EE2D4-C0F1-4EB5-9301-EA6120E0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AB42C-D10F-4A01-AFAE-0AA6C45DC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C0E9BA-70D7-41EF-9F96-4BB4F35A2D17}"/>
              </a:ext>
            </a:extLst>
          </p:cNvPr>
          <p:cNvSpPr/>
          <p:nvPr/>
        </p:nvSpPr>
        <p:spPr>
          <a:xfrm>
            <a:off x="-21515" y="-1475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iSľídé">
            <a:extLst>
              <a:ext uri="{FF2B5EF4-FFF2-40B4-BE49-F238E27FC236}">
                <a16:creationId xmlns:a16="http://schemas.microsoft.com/office/drawing/2014/main" id="{41C3EC33-D139-4334-946B-DAC7392E0F5A}"/>
              </a:ext>
            </a:extLst>
          </p:cNvPr>
          <p:cNvSpPr/>
          <p:nvPr/>
        </p:nvSpPr>
        <p:spPr>
          <a:xfrm>
            <a:off x="502444" y="1275597"/>
            <a:ext cx="8137922" cy="1142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iṧḷïḋê">
            <a:extLst>
              <a:ext uri="{FF2B5EF4-FFF2-40B4-BE49-F238E27FC236}">
                <a16:creationId xmlns:a16="http://schemas.microsoft.com/office/drawing/2014/main" id="{3BA6E81F-6B3B-4883-9517-461E50132D04}"/>
              </a:ext>
            </a:extLst>
          </p:cNvPr>
          <p:cNvGrpSpPr/>
          <p:nvPr/>
        </p:nvGrpSpPr>
        <p:grpSpPr>
          <a:xfrm>
            <a:off x="502444" y="1639807"/>
            <a:ext cx="6032468" cy="556314"/>
            <a:chOff x="669925" y="1609562"/>
            <a:chExt cx="3530781" cy="741752"/>
          </a:xfrm>
        </p:grpSpPr>
        <p:sp>
          <p:nvSpPr>
            <p:cNvPr id="12" name="ïšḻïdê">
              <a:extLst>
                <a:ext uri="{FF2B5EF4-FFF2-40B4-BE49-F238E27FC236}">
                  <a16:creationId xmlns:a16="http://schemas.microsoft.com/office/drawing/2014/main" id="{77989D7F-9AAC-4095-A2C2-95738075A6C8}"/>
                </a:ext>
              </a:extLst>
            </p:cNvPr>
            <p:cNvSpPr txBox="1"/>
            <p:nvPr/>
          </p:nvSpPr>
          <p:spPr bwMode="auto">
            <a:xfrm>
              <a:off x="669925" y="1609562"/>
              <a:ext cx="35276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1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.</a:t>
              </a:r>
              <a:r>
                <a:rPr lang="en-US" altLang="zh-CN" sz="2800" b="1" dirty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4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 </a:t>
              </a:r>
              <a:r>
                <a:rPr kumimoji="0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计算机的发展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EA37934-E9B9-4094-869F-EF0BD4691457}"/>
                </a:ext>
              </a:extLst>
            </p:cNvPr>
            <p:cNvCxnSpPr/>
            <p:nvPr/>
          </p:nvCxnSpPr>
          <p:spPr>
            <a:xfrm>
              <a:off x="673100" y="2351314"/>
              <a:ext cx="3527606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îsḻíḋé">
            <a:extLst>
              <a:ext uri="{FF2B5EF4-FFF2-40B4-BE49-F238E27FC236}">
                <a16:creationId xmlns:a16="http://schemas.microsoft.com/office/drawing/2014/main" id="{649E7581-53BA-4BCD-9460-7AFA9CF9CB6E}"/>
              </a:ext>
            </a:extLst>
          </p:cNvPr>
          <p:cNvSpPr txBox="1"/>
          <p:nvPr/>
        </p:nvSpPr>
        <p:spPr>
          <a:xfrm>
            <a:off x="1872698" y="2915655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01.</a:t>
            </a:r>
          </a:p>
        </p:txBody>
      </p:sp>
      <p:sp>
        <p:nvSpPr>
          <p:cNvPr id="15" name="ísḻiḑe">
            <a:extLst>
              <a:ext uri="{FF2B5EF4-FFF2-40B4-BE49-F238E27FC236}">
                <a16:creationId xmlns:a16="http://schemas.microsoft.com/office/drawing/2014/main" id="{FF74CF87-96F8-4BF7-9CD2-501071D8E04A}"/>
              </a:ext>
            </a:extLst>
          </p:cNvPr>
          <p:cNvSpPr/>
          <p:nvPr/>
        </p:nvSpPr>
        <p:spPr>
          <a:xfrm>
            <a:off x="2526228" y="2927197"/>
            <a:ext cx="4941372" cy="28851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计算机发展历程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ïṩľîdé">
            <a:extLst>
              <a:ext uri="{FF2B5EF4-FFF2-40B4-BE49-F238E27FC236}">
                <a16:creationId xmlns:a16="http://schemas.microsoft.com/office/drawing/2014/main" id="{11D0A34A-5854-4A6F-BDA9-E5CA209C515D}"/>
              </a:ext>
            </a:extLst>
          </p:cNvPr>
          <p:cNvSpPr txBox="1"/>
          <p:nvPr/>
        </p:nvSpPr>
        <p:spPr>
          <a:xfrm>
            <a:off x="1872697" y="3600798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02.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îṣ1idè">
            <a:extLst>
              <a:ext uri="{FF2B5EF4-FFF2-40B4-BE49-F238E27FC236}">
                <a16:creationId xmlns:a16="http://schemas.microsoft.com/office/drawing/2014/main" id="{3BF3EFF7-2971-425A-8C4D-94F58D459CCF}"/>
              </a:ext>
            </a:extLst>
          </p:cNvPr>
          <p:cNvSpPr/>
          <p:nvPr/>
        </p:nvSpPr>
        <p:spPr>
          <a:xfrm>
            <a:off x="2526228" y="3612339"/>
            <a:ext cx="5220772" cy="29657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我国计算机发展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işľíďe">
            <a:extLst>
              <a:ext uri="{FF2B5EF4-FFF2-40B4-BE49-F238E27FC236}">
                <a16:creationId xmlns:a16="http://schemas.microsoft.com/office/drawing/2014/main" id="{E5400110-15A9-4C04-B17E-852298594D31}"/>
              </a:ext>
            </a:extLst>
          </p:cNvPr>
          <p:cNvSpPr txBox="1"/>
          <p:nvPr/>
        </p:nvSpPr>
        <p:spPr>
          <a:xfrm>
            <a:off x="1872697" y="4312064"/>
            <a:ext cx="877034" cy="30008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03.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ïşľïdé">
            <a:extLst>
              <a:ext uri="{FF2B5EF4-FFF2-40B4-BE49-F238E27FC236}">
                <a16:creationId xmlns:a16="http://schemas.microsoft.com/office/drawing/2014/main" id="{0AB8AA57-0055-467E-9724-A93AF74CD001}"/>
              </a:ext>
            </a:extLst>
          </p:cNvPr>
          <p:cNvSpPr/>
          <p:nvPr/>
        </p:nvSpPr>
        <p:spPr>
          <a:xfrm>
            <a:off x="2526228" y="4323605"/>
            <a:ext cx="4941372" cy="276999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kern="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我校计算机历史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îṩļíḑé">
            <a:extLst>
              <a:ext uri="{FF2B5EF4-FFF2-40B4-BE49-F238E27FC236}">
                <a16:creationId xmlns:a16="http://schemas.microsoft.com/office/drawing/2014/main" id="{4C4C25DF-3227-4BF0-8406-F37309324155}"/>
              </a:ext>
            </a:extLst>
          </p:cNvPr>
          <p:cNvSpPr/>
          <p:nvPr/>
        </p:nvSpPr>
        <p:spPr>
          <a:xfrm>
            <a:off x="1524070" y="2944210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ïśľîḋê">
            <a:extLst>
              <a:ext uri="{FF2B5EF4-FFF2-40B4-BE49-F238E27FC236}">
                <a16:creationId xmlns:a16="http://schemas.microsoft.com/office/drawing/2014/main" id="{3E15EFBA-3145-4A17-99BB-43E567C81A9C}"/>
              </a:ext>
            </a:extLst>
          </p:cNvPr>
          <p:cNvSpPr/>
          <p:nvPr/>
        </p:nvSpPr>
        <p:spPr>
          <a:xfrm>
            <a:off x="1524070" y="3629352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íṧļîḓê">
            <a:extLst>
              <a:ext uri="{FF2B5EF4-FFF2-40B4-BE49-F238E27FC236}">
                <a16:creationId xmlns:a16="http://schemas.microsoft.com/office/drawing/2014/main" id="{74516FBA-5AE3-48B8-9D4C-7641C8122DD4}"/>
              </a:ext>
            </a:extLst>
          </p:cNvPr>
          <p:cNvSpPr/>
          <p:nvPr/>
        </p:nvSpPr>
        <p:spPr>
          <a:xfrm>
            <a:off x="1524070" y="4340618"/>
            <a:ext cx="204036" cy="24297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0558684-DF6C-4B6C-8EE0-A3DE57CEEC70}"/>
              </a:ext>
            </a:extLst>
          </p:cNvPr>
          <p:cNvCxnSpPr>
            <a:cxnSpLocks/>
          </p:cNvCxnSpPr>
          <p:nvPr/>
        </p:nvCxnSpPr>
        <p:spPr>
          <a:xfrm>
            <a:off x="1959428" y="3421857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68FB83-8912-4A18-9FCD-D099892CF76F}"/>
              </a:ext>
            </a:extLst>
          </p:cNvPr>
          <p:cNvCxnSpPr>
            <a:cxnSpLocks/>
          </p:cNvCxnSpPr>
          <p:nvPr/>
        </p:nvCxnSpPr>
        <p:spPr>
          <a:xfrm>
            <a:off x="1959428" y="4118547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AEDED93-1712-42C4-93AA-1CE0E5AD706B}"/>
              </a:ext>
            </a:extLst>
          </p:cNvPr>
          <p:cNvCxnSpPr>
            <a:cxnSpLocks/>
          </p:cNvCxnSpPr>
          <p:nvPr/>
        </p:nvCxnSpPr>
        <p:spPr>
          <a:xfrm>
            <a:off x="1959428" y="4841360"/>
            <a:ext cx="539387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3D419AF-6CE8-4AF2-AE74-044DF70A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6" y="204366"/>
            <a:ext cx="797210" cy="7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114052" y="858907"/>
            <a:ext cx="7725411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计算机中用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数字代码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表示各种信息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832314" y="1946949"/>
            <a:ext cx="571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例1 用数字代码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表示数值 </a:t>
            </a:r>
            <a:endParaRPr kumimoji="0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1638790" y="2568785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3600">
                <a:solidFill>
                  <a:schemeClr val="folHlink"/>
                </a:solidFill>
              </a:rPr>
              <a:t>5</a:t>
            </a:r>
            <a:r>
              <a:rPr kumimoji="0" lang="zh-CN" altLang="en-US" sz="2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1333990" y="3330785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3600">
                <a:solidFill>
                  <a:schemeClr val="folHlink"/>
                </a:solidFill>
              </a:rPr>
              <a:t>- 5</a:t>
            </a:r>
            <a:r>
              <a:rPr kumimoji="0" lang="zh-CN" altLang="en-US" sz="2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145869" y="2635286"/>
            <a:ext cx="342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/>
              <a:t>表示为  </a:t>
            </a:r>
            <a:r>
              <a:rPr kumimoji="0" lang="zh-CN" altLang="en-US" sz="2800" dirty="0">
                <a:solidFill>
                  <a:srgbClr val="FF0000"/>
                </a:solidFill>
              </a:rPr>
              <a:t>0</a:t>
            </a:r>
            <a:r>
              <a:rPr kumimoji="0" lang="zh-CN" altLang="en-US" sz="2800" dirty="0">
                <a:solidFill>
                  <a:schemeClr val="folHlink"/>
                </a:solidFill>
              </a:rPr>
              <a:t> 101 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2145869" y="3397286"/>
            <a:ext cx="342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/>
              <a:t>表示为  </a:t>
            </a:r>
            <a:r>
              <a:rPr kumimoji="0" lang="zh-CN" altLang="en-US" sz="2800" dirty="0">
                <a:solidFill>
                  <a:srgbClr val="FF0000"/>
                </a:solidFill>
              </a:rPr>
              <a:t>1</a:t>
            </a:r>
            <a:r>
              <a:rPr kumimoji="0" lang="zh-CN" altLang="en-US" sz="2800" dirty="0">
                <a:solidFill>
                  <a:schemeClr val="folHlink"/>
                </a:solidFill>
              </a:rPr>
              <a:t> 101</a:t>
            </a:r>
            <a:r>
              <a:rPr kumimoji="0" lang="zh-CN" altLang="en-US" sz="2800" dirty="0"/>
              <a:t> 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832314" y="4246148"/>
            <a:ext cx="571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例2 用数字代码表示字符 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1505471" y="4878965"/>
            <a:ext cx="15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chemeClr val="folHlink"/>
                </a:solidFill>
              </a:rPr>
              <a:t>A 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505471" y="5474711"/>
            <a:ext cx="1219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chemeClr val="folHlink"/>
                </a:solidFill>
              </a:rPr>
              <a:t>B 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241150" y="5474711"/>
            <a:ext cx="4648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/>
              <a:t>表示为  </a:t>
            </a:r>
            <a:r>
              <a:rPr kumimoji="0" lang="zh-CN" altLang="en-US" sz="2800">
                <a:solidFill>
                  <a:schemeClr val="folHlink"/>
                </a:solidFill>
              </a:rPr>
              <a:t>1000010 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41150" y="4888366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/>
              <a:t>表示为  </a:t>
            </a:r>
            <a:r>
              <a:rPr kumimoji="0" lang="zh-CN" altLang="en-US" sz="2800" dirty="0">
                <a:solidFill>
                  <a:schemeClr val="folHlink"/>
                </a:solidFill>
              </a:rPr>
              <a:t>1000001 </a:t>
            </a:r>
          </a:p>
        </p:txBody>
      </p:sp>
    </p:spTree>
    <p:extLst>
      <p:ext uri="{BB962C8B-B14F-4D97-AF65-F5344CB8AC3E}">
        <p14:creationId xmlns:p14="http://schemas.microsoft.com/office/powerpoint/2010/main" val="33504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utoUpdateAnimBg="0"/>
      <p:bldP spid="14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3" grpId="0" autoUpdateAnimBg="0"/>
      <p:bldP spid="24" grpId="0" autoUpdateAnimBg="0"/>
      <p:bldP spid="25" grpId="0" autoUpdateAnimBg="0"/>
      <p:bldP spid="26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Picture 2" descr="https://timgsa.baidu.com/timg?image&amp;quality=80&amp;size=b9999_10000&amp;sec=1600099103741&amp;di=956e467c19b23b7f9156a8134dcd2c5c&amp;imgtype=0&amp;src=http%3A%2F%2Fa1.att.hudong.com%2F86%2F47%2F0130000017109812254447733426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4" y="873718"/>
            <a:ext cx="7157475" cy="50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1378712" y="5660213"/>
            <a:ext cx="655236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第一台通用数字电子计算机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ENIAC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1946.2.14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、计算机发展历程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9" name="Group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429575"/>
              </p:ext>
            </p:extLst>
          </p:nvPr>
        </p:nvGraphicFramePr>
        <p:xfrm>
          <a:off x="-232" y="798283"/>
          <a:ext cx="9166012" cy="5943813"/>
        </p:xfrm>
        <a:graphic>
          <a:graphicData uri="http://schemas.openxmlformats.org/drawingml/2006/table">
            <a:tbl>
              <a:tblPr/>
              <a:tblGrid>
                <a:gridCol w="684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1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30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代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时间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硬件技术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速度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(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次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/s)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特点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一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1946-1957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电子管，汞延迟线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磁鼓，穿孔卡片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磁带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万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科学运算，机器语言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汇编语言；体积大、可靠性差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二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1958-1964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晶体管，磁芯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磁鼓，磁盘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磁带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十万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科学运算、事务处理、工业控制，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Fortran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等高级语言；体积缩小、能耗降低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三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1965-1971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中小规模集成电路，半导体存储，高速磁盘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百万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科学运算、数据处理，高级语言、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OS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及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DBMS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，通用化、系列化、小型化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四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1971-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LSI/VLSI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，高集成度半导体存储，大容量磁盘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光盘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千万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科学运算、数据处理、信息处理，开发工具和平台、网络软件，微型机出现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54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、我国计算机发展历程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68" y="3439060"/>
            <a:ext cx="1619048" cy="210024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379" y="3439643"/>
            <a:ext cx="1523810" cy="209966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/>
          <a:srcRect l="1911" t="866" r="3215"/>
          <a:stretch/>
        </p:blipFill>
        <p:spPr>
          <a:xfrm>
            <a:off x="3661928" y="3415001"/>
            <a:ext cx="1662547" cy="21243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927" y="969611"/>
            <a:ext cx="1662547" cy="2131036"/>
          </a:xfrm>
          <a:prstGeom prst="rect">
            <a:avLst/>
          </a:prstGeom>
        </p:spPr>
      </p:pic>
      <p:sp>
        <p:nvSpPr>
          <p:cNvPr id="25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3166050" y="1154936"/>
            <a:ext cx="39663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华罗庚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701990" y="3576708"/>
            <a:ext cx="39663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闵乃大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3232211" y="3576708"/>
            <a:ext cx="39663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夏培肃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5737874" y="3576708"/>
            <a:ext cx="39663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王传英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2037727" y="5605360"/>
            <a:ext cx="517771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中国第一个计算机科研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小组（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1952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4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、我国计算机发展历程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50" name="Picture 2" descr="http://image109.360doc.com/DownloadImg/2019/11/0118/174614688_2_201911010659087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93" y="1101164"/>
            <a:ext cx="3736571" cy="522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A1EBEAE1-863D-43F4-9E8B-09F9B3720CA7}"/>
              </a:ext>
            </a:extLst>
          </p:cNvPr>
          <p:cNvSpPr txBox="1"/>
          <p:nvPr/>
        </p:nvSpPr>
        <p:spPr>
          <a:xfrm>
            <a:off x="430044" y="1101164"/>
            <a:ext cx="3281809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我国第一台数字电子计算机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103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1958.8.1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8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、我国计算机发展历程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3" name="Group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419412"/>
              </p:ext>
            </p:extLst>
          </p:nvPr>
        </p:nvGraphicFramePr>
        <p:xfrm>
          <a:off x="8085" y="802325"/>
          <a:ext cx="9157694" cy="5832649"/>
        </p:xfrm>
        <a:graphic>
          <a:graphicData uri="http://schemas.openxmlformats.org/drawingml/2006/table">
            <a:tbl>
              <a:tblPr/>
              <a:tblGrid>
                <a:gridCol w="660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5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代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时间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硬件技术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速度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代表机器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8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一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1958-1964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电子管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万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(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次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/s)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1958.8.1,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第一台小型电子管数字电子计算机</a:t>
                      </a: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103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型机，</a:t>
                      </a: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1960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年完成第一台自行设计通用数字电子计算机</a:t>
                      </a: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107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机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二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1965-1972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晶体管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十万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1965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年第一台独立设计大型晶体管计算机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(109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乙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)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研制成功；改进的功勋计算机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109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丙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7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三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1973-80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年代初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中小规模集成电路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百万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1973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年研制成功百万次级大型通用计算机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;1974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DJS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小型机系列；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1977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年第一台微型电脑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DJS050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；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1983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年第一台大型向量机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757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，银河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号巨型机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7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四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1980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中期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LSI/VLSI</a:t>
                      </a:r>
                      <a:endParaRPr kumimoji="1" lang="zh-CN" altLang="en-US" sz="2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千万</a:t>
                      </a:r>
                      <a:endParaRPr kumimoji="1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000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1983.12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，研制成功</a:t>
                      </a: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IBM PC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兼容机</a:t>
                      </a:r>
                      <a:r>
                        <a:rPr kumimoji="1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DJS-0520; 90</a:t>
                      </a:r>
                      <a:r>
                        <a:rPr kumimoji="1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年代开始研制高性能并行计算机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5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2125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、我国计算机发展历程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Box 5"/>
          <p:cNvSpPr txBox="1"/>
          <p:nvPr/>
        </p:nvSpPr>
        <p:spPr>
          <a:xfrm>
            <a:off x="291215" y="907183"/>
            <a:ext cx="683496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2800" b="1" dirty="0" smtClean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</a:t>
            </a:r>
            <a:r>
              <a:rPr lang="en-US" altLang="zh-CN" sz="2800" b="1" dirty="0" smtClean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龙芯</a:t>
            </a:r>
            <a:endParaRPr lang="zh-CN" altLang="en-US" sz="2800" b="1" dirty="0">
              <a:solidFill>
                <a:srgbClr val="0563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15" y="1401900"/>
            <a:ext cx="8570152" cy="336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2001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，中国科学院计算技术研究所成立“龙芯课题组”，龙芯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科的前身</a:t>
            </a:r>
            <a:r>
              <a:rPr lang="en-US" altLang="zh-CN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2002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年，我国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首枚拥有自主知识产权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的微处理芯片“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龙芯</a:t>
            </a:r>
            <a:r>
              <a:rPr lang="en-US" altLang="zh-CN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号”试生产成功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，填补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了中国计算机产业“无芯”的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空白</a:t>
            </a:r>
            <a:r>
              <a:rPr lang="en-US" altLang="zh-CN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年，推出龙芯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自主指令系统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架构</a:t>
            </a:r>
            <a:r>
              <a:rPr lang="en-US" altLang="zh-CN" sz="2400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LoongArch</a:t>
            </a:r>
            <a:r>
              <a:rPr lang="zh-CN" altLang="en-US" sz="2400" dirty="0" smtClean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 smtClean="0">
              <a:solidFill>
                <a:srgbClr val="21252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2023.11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，基于</a:t>
            </a:r>
            <a:r>
              <a:rPr lang="en-US" altLang="zh-CN" sz="2400" dirty="0" err="1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LoongArch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的龙芯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3A6000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正式发布</a:t>
            </a:r>
            <a:r>
              <a:rPr lang="zh-CN" altLang="en-US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，我国自主研发、自主可控的通用</a:t>
            </a:r>
            <a:r>
              <a:rPr lang="en-US" altLang="zh-CN" sz="2400" dirty="0">
                <a:solidFill>
                  <a:srgbClr val="21252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</a:p>
        </p:txBody>
      </p:sp>
      <p:pic>
        <p:nvPicPr>
          <p:cNvPr id="13" name="Picture 2" descr="https://pics3.baidu.com/feed/faf2b2119313b07e6aad81225c83032f97dd8c6d.jpeg@f_auto?token=3ba74c5bec7b2b2f8b55c1c4847eac1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t="8920" r="1646" b="5517"/>
          <a:stretch/>
        </p:blipFill>
        <p:spPr bwMode="auto">
          <a:xfrm>
            <a:off x="922403" y="4808721"/>
            <a:ext cx="3328527" cy="183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nimg.ws.126.net/?url=http%3A%2F%2Fdingyue.ws.126.net%2F2023%2F0729%2F36380059j00ryikt2003gd200sj013fg00id00pd.jpg&amp;thumbnail=660x2147483647&amp;quality=80&amp;type=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6" r="-190" b="9631"/>
          <a:stretch/>
        </p:blipFill>
        <p:spPr bwMode="auto">
          <a:xfrm>
            <a:off x="5173332" y="4734734"/>
            <a:ext cx="2226336" cy="19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、我国计算机发展历程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83" y="1526373"/>
            <a:ext cx="8813759" cy="46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1983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，第一台亿次巨型机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银河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-I”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诞生；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1993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，曙光一号，我国第一台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SMP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结构计算机；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，首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台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万亿次“曙光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4004A”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，我国首次进入全球超级计算机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TOP500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排行榜；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2009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，首台千万亿次超算“天河一号”诞生；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2013,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天河二号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六度蝉联超算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TOP500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榜首；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2015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我国第一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台</a:t>
            </a:r>
            <a:r>
              <a:rPr lang="zh-CN" altLang="en-US" sz="2800" b="1" dirty="0" smtClean="0">
                <a:solidFill>
                  <a:srgbClr val="0563C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全部采用国产处理器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的超级计算机“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神威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太湖之光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”完成研制，每秒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9.3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亿亿次浮点运算；四度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蝉联超算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TOP500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榜首。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5"/>
          <p:cNvSpPr txBox="1"/>
          <p:nvPr/>
        </p:nvSpPr>
        <p:spPr>
          <a:xfrm>
            <a:off x="296028" y="887932"/>
            <a:ext cx="683496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2800" b="1" dirty="0" smtClean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勇于突破，我国超算技术不再受制于人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962" y="1637351"/>
            <a:ext cx="4259304" cy="25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2030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、我校计算机历史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050892"/>
            <a:ext cx="83192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参加我国第一代大型电子管计算机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DJS-104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研制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pitchFamily="2" charset="-122"/>
            </a:endParaRPr>
          </a:p>
          <a:p>
            <a:pPr lvl="1">
              <a:spcBef>
                <a:spcPct val="0"/>
              </a:spcBef>
            </a:pP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10" y="1810572"/>
            <a:ext cx="7944440" cy="35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、我校计算机历史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909590"/>
            <a:ext cx="91776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1965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成功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仿制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441-B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，西南地区第一台全晶体管通用数字计算机，用于教学、科研、计算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服务等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+mn-lt"/>
            </a:endParaRPr>
          </a:p>
        </p:txBody>
      </p:sp>
      <p:pic>
        <p:nvPicPr>
          <p:cNvPr id="16" name="图片 15" descr="P8130007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" y="3411798"/>
            <a:ext cx="9121775" cy="2974340"/>
          </a:xfrm>
          <a:prstGeom prst="rect">
            <a:avLst/>
          </a:prstGeom>
        </p:spPr>
      </p:pic>
      <p:pic>
        <p:nvPicPr>
          <p:cNvPr id="17" name="图片 16" descr="P8130007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0" y="2437708"/>
            <a:ext cx="9121775" cy="117157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 flipV="1">
            <a:off x="581315" y="2171643"/>
            <a:ext cx="445135" cy="2402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296960" y="2171643"/>
            <a:ext cx="220345" cy="2385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854490" y="2171643"/>
            <a:ext cx="598805" cy="258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083465" y="2171643"/>
            <a:ext cx="1402080" cy="2297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421160" y="2171643"/>
            <a:ext cx="1056640" cy="2280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004340" y="2171643"/>
            <a:ext cx="561340" cy="2352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561870" y="2171643"/>
            <a:ext cx="939800" cy="2336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2395510" y="2171643"/>
            <a:ext cx="1786255" cy="2264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020225" y="2171643"/>
            <a:ext cx="1224915" cy="2247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内容占位符 593922"/>
          <p:cNvSpPr>
            <a:spLocks noGrp="1"/>
          </p:cNvSpPr>
          <p:nvPr/>
        </p:nvSpPr>
        <p:spPr>
          <a:xfrm>
            <a:off x="-10505" y="1803343"/>
            <a:ext cx="9121775" cy="4362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Arial" panose="020B0604020202020204" pitchFamily="34" charset="0"/>
            </a:pP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陈景春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周明天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杨声林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黄安南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郭宗桂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朱景义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区慎章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袁宏春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,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龚天富</a:t>
            </a:r>
          </a:p>
        </p:txBody>
      </p:sp>
    </p:spTree>
    <p:extLst>
      <p:ext uri="{BB962C8B-B14F-4D97-AF65-F5344CB8AC3E}">
        <p14:creationId xmlns:p14="http://schemas.microsoft.com/office/powerpoint/2010/main" val="33830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、我校计算机历史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24" y="1800074"/>
            <a:ext cx="7253351" cy="2319046"/>
          </a:xfrm>
          <a:prstGeom prst="rect">
            <a:avLst/>
          </a:prstGeom>
        </p:spPr>
      </p:pic>
      <p:sp>
        <p:nvSpPr>
          <p:cNvPr id="33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050892"/>
            <a:ext cx="83192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1974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年自行研制第一台百万级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集成电路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计算机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  <a:sym typeface="+mn-ea"/>
              </a:rPr>
              <a:t>（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  <a:sym typeface="+mn-ea"/>
              </a:rPr>
              <a:t>保密通信专业计算机，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930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工程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  <a:sym typeface="+mn-ea"/>
              </a:rPr>
              <a:t>）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539" y="4448855"/>
            <a:ext cx="6040839" cy="16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8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711749" y="1253789"/>
            <a:ext cx="693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用数字代码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表示声音 </a:t>
            </a:r>
            <a:endParaRPr kumimoji="0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1398934" y="1968780"/>
            <a:ext cx="721305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声波转换为电信号，按固定间隔进行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，每次采样值用一个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数字代码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1" y="3541220"/>
            <a:ext cx="2821480" cy="17627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353" y="3541220"/>
            <a:ext cx="2763705" cy="1762799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468039" y="4276215"/>
            <a:ext cx="852846" cy="4572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采样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5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28" grpId="0" autoUpdateAnimBg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、我校计算机历史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 descr="https://inews.gtimg.com/newsapp_bt/0/14367141328/1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61" y="2205295"/>
            <a:ext cx="4926781" cy="41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984388"/>
            <a:ext cx="83192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  <a:sym typeface="+mn-ea"/>
              </a:rPr>
              <a:t>研制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lt"/>
                <a:sym typeface="+mn-ea"/>
              </a:rPr>
              <a:t>JKX-351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  <a:sym typeface="+mn-ea"/>
              </a:rPr>
              <a:t>工业控制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  <a:sym typeface="+mn-ea"/>
              </a:rPr>
              <a:t>计算机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pitchFamily="2" charset="-122"/>
              <a:sym typeface="+mn-ea"/>
            </a:endParaRP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  <a:sym typeface="+mn-ea"/>
              </a:rPr>
              <a:t>与成都国营光明器材厂合作，用于光学玻璃产品退火过程的炉温控制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27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8442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、我校计算机历史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D6D2-E329-49A0-B7DB-4E29F7D6F1A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第一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9EC0CD68-3EE0-4A36-B7B8-CE126033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050892"/>
            <a:ext cx="8319247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主持研制</a:t>
            </a:r>
            <a:r>
              <a:rPr lang="en-US" altLang="zh-CN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“</a:t>
            </a:r>
            <a:r>
              <a:rPr lang="zh-CN" altLang="en-US" sz="2450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紫金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cs typeface="Bodoni MT" panose="02070603080606020203" charset="0"/>
              </a:rPr>
              <a:t>II</a:t>
            </a:r>
            <a:r>
              <a:rPr lang="en-US" altLang="zh-CN" sz="2450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  <a:sym typeface="+mn-ea"/>
              </a:rPr>
              <a:t>”</a:t>
            </a:r>
            <a:r>
              <a:rPr lang="zh-CN" altLang="en-US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微型计算机，兼容苹果机，我国第一台</a:t>
            </a:r>
            <a:r>
              <a:rPr lang="en-US" altLang="zh-CN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0600</a:t>
            </a:r>
            <a:r>
              <a:rPr lang="zh-CN" altLang="en-US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微型计算机系统，</a:t>
            </a:r>
            <a:r>
              <a:rPr lang="en-US" altLang="zh-CN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1985</a:t>
            </a:r>
            <a:r>
              <a:rPr lang="zh-CN" altLang="en-US" sz="245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pitchFamily="2" charset="-122"/>
              </a:rPr>
              <a:t>年荣获首届国家科技进步奖</a:t>
            </a:r>
            <a:endParaRPr lang="zh-CN" altLang="en-US" sz="2450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pitchFamily="2" charset="-122"/>
              <a:sym typeface="+mn-ea"/>
            </a:endParaRPr>
          </a:p>
        </p:txBody>
      </p:sp>
      <p:pic>
        <p:nvPicPr>
          <p:cNvPr id="2052" name="Picture 4" descr="讲述成电故事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5" y="2606938"/>
            <a:ext cx="4537976" cy="290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8" y="2606937"/>
            <a:ext cx="4265591" cy="29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5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3C90E-F2FC-467C-A85F-6F887E7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631D6-2F3F-4C77-B3DB-8DBE7BBF4BE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D14215-C7C0-49AB-ABB7-748A916A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计算机组成原理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--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9EE2D4-C0F1-4EB5-9301-EA6120E0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31227-691F-4B7F-8493-F4368ED921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AB42C-D10F-4A01-AFAE-0AA6C45DC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C0E9BA-70D7-41EF-9F96-4BB4F35A2D17}"/>
              </a:ext>
            </a:extLst>
          </p:cNvPr>
          <p:cNvSpPr/>
          <p:nvPr/>
        </p:nvSpPr>
        <p:spPr>
          <a:xfrm>
            <a:off x="-21515" y="-1475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zh-CN" altLang="en-US" sz="28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本章总结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0" name="直接连接符 29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32" name="Text Box 5"/>
          <p:cNvSpPr txBox="1"/>
          <p:nvPr/>
        </p:nvSpPr>
        <p:spPr>
          <a:xfrm>
            <a:off x="2070155" y="1938337"/>
            <a:ext cx="5767877" cy="227754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、存储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程序概念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、冯诺依曼计算机核心思想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、计算机五大功能部件及结构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、计算机主要性能指标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85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990" y="8050"/>
            <a:ext cx="9181652" cy="690103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298198" y="3054281"/>
            <a:ext cx="4579144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293131" y="3196018"/>
            <a:ext cx="45791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600" b="1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293131" y="3977456"/>
            <a:ext cx="4579144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293131" y="4121256"/>
            <a:ext cx="457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 smtClean="0">
                <a:solidFill>
                  <a:srgbClr val="004578"/>
                </a:solidFill>
              </a:rPr>
              <a:t>计算机系统结构</a:t>
            </a:r>
            <a:endParaRPr lang="zh-CN" altLang="en-US" sz="2800" b="1" dirty="0">
              <a:solidFill>
                <a:srgbClr val="004578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38316" y="6407901"/>
            <a:ext cx="400458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0" y="1398382"/>
            <a:ext cx="1591799" cy="1584000"/>
          </a:xfrm>
          <a:prstGeom prst="rect">
            <a:avLst/>
          </a:prstGeom>
        </p:spPr>
      </p:pic>
      <p:pic>
        <p:nvPicPr>
          <p:cNvPr id="15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54" y="6236297"/>
            <a:ext cx="621635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6715450" y="6274229"/>
            <a:ext cx="3092999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信息与软件工程学院</a:t>
            </a:r>
            <a:endParaRPr lang="en-US" altLang="zh-CN" sz="1600" b="1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dirty="0">
                <a:solidFill>
                  <a:srgbClr val="0070C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School of Information and Software Engineering</a:t>
            </a:r>
            <a:endParaRPr lang="zh-CN" altLang="en-US" sz="1000" b="1" dirty="0">
              <a:solidFill>
                <a:srgbClr val="0070C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" name="日期占位符 2"/>
          <p:cNvSpPr>
            <a:spLocks noGrp="1"/>
          </p:cNvSpPr>
          <p:nvPr>
            <p:ph type="dt" sz="half" idx="10"/>
          </p:nvPr>
        </p:nvSpPr>
        <p:spPr>
          <a:xfrm>
            <a:off x="235731" y="6474676"/>
            <a:ext cx="2057400" cy="365125"/>
          </a:xfrm>
        </p:spPr>
        <p:txBody>
          <a:bodyPr/>
          <a:lstStyle/>
          <a:p>
            <a:fld id="{A500B9CC-620B-4728-B037-19303720751D}" type="datetime1">
              <a:rPr lang="zh-CN" altLang="en-US" sz="1400" smtClean="0">
                <a:solidFill>
                  <a:schemeClr val="tx1"/>
                </a:solidFill>
              </a:rPr>
              <a:t>2024/9/9</a:t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711749" y="1253789"/>
            <a:ext cx="693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用数字代码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表示图像 </a:t>
            </a:r>
            <a:endParaRPr kumimoji="0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1398934" y="1935528"/>
            <a:ext cx="692031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图像由像素点构成，可以用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数字代码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表示每个像素点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98934" y="3112506"/>
            <a:ext cx="6647619" cy="2838095"/>
            <a:chOff x="1398934" y="3112506"/>
            <a:chExt cx="6647619" cy="283809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8934" y="3112506"/>
              <a:ext cx="6647619" cy="283809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/>
            <a:srcRect l="8357" t="5145"/>
            <a:stretch/>
          </p:blipFill>
          <p:spPr>
            <a:xfrm>
              <a:off x="5557978" y="4879572"/>
              <a:ext cx="519790" cy="306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9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2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711749" y="1253789"/>
            <a:ext cx="693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用数字代码表示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命令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或设备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状态等 </a:t>
            </a:r>
            <a:endParaRPr kumimoji="0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1423873" y="2097558"/>
            <a:ext cx="15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启动 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1423873" y="2783358"/>
            <a:ext cx="152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停止 </a:t>
            </a: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1423873" y="3545358"/>
            <a:ext cx="335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正在工作 </a:t>
            </a: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1423873" y="4307358"/>
            <a:ext cx="335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工作结束 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4090873" y="2097558"/>
            <a:ext cx="335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表示为  </a:t>
            </a:r>
            <a:r>
              <a:rPr kumimoji="0" lang="zh-CN" altLang="en-US" sz="28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00</a:t>
            </a:r>
            <a:r>
              <a:rPr kumimoji="0" lang="zh-CN" altLang="en-US" sz="2800" dirty="0">
                <a:solidFill>
                  <a:schemeClr val="fol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4090873" y="2783358"/>
            <a:ext cx="335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表示为  </a:t>
            </a:r>
            <a:r>
              <a:rPr kumimoji="0" lang="zh-CN" altLang="en-US" sz="28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r>
              <a:rPr kumimoji="0" lang="zh-CN" altLang="en-US" sz="2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4090873" y="3545358"/>
            <a:ext cx="335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表示为 </a:t>
            </a:r>
            <a:r>
              <a:rPr kumimoji="0" lang="zh-CN" altLang="en-US" sz="2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sz="28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kumimoji="0" lang="zh-CN" altLang="en-US" sz="2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4090873" y="4307358"/>
            <a:ext cx="335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表示为  </a:t>
            </a:r>
            <a:r>
              <a:rPr kumimoji="0" lang="zh-CN" altLang="en-US" sz="28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kumimoji="0" lang="zh-CN" altLang="en-US" sz="2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4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28" grpId="0" autoUpdateAnimBg="0"/>
      <p:bldP spid="29" grpId="0" autoUpdateAnimBg="0"/>
      <p:bldP spid="33" grpId="0" autoUpdateAnimBg="0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5780" cy="6909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7936" y="4114"/>
            <a:ext cx="9181652" cy="69010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iSľídé"/>
          <p:cNvSpPr/>
          <p:nvPr/>
        </p:nvSpPr>
        <p:spPr>
          <a:xfrm>
            <a:off x="0" y="124432"/>
            <a:ext cx="8319247" cy="6619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ïšḻïdê"/>
          <p:cNvSpPr txBox="1"/>
          <p:nvPr/>
        </p:nvSpPr>
        <p:spPr bwMode="auto">
          <a:xfrm>
            <a:off x="-1" y="124432"/>
            <a:ext cx="5324476" cy="5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一、信息的数字化表示</a:t>
            </a:r>
            <a:endParaRPr lang="zh-CN" altLang="en-US" sz="28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2381" y="655346"/>
            <a:ext cx="5322094" cy="0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96" y="124432"/>
            <a:ext cx="671646" cy="64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D6D2-E329-49A0-B7DB-4E29F7D6F1A2}" type="datetime1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章 概论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944089" y="1806610"/>
            <a:ext cx="68953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电信号分为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模拟信号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数字信号；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C0C3A3A-EF63-4959-A02A-87CDAD67B09D}"/>
              </a:ext>
            </a:extLst>
          </p:cNvPr>
          <p:cNvSpPr txBox="1"/>
          <p:nvPr/>
        </p:nvSpPr>
        <p:spPr>
          <a:xfrm>
            <a:off x="114052" y="858907"/>
            <a:ext cx="7725411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在物理机制上用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表示数字代码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44089" y="2436167"/>
            <a:ext cx="689537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模拟信号在时间和幅度上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变化；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数字信号在时间或空间上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断续变化</a:t>
            </a:r>
            <a:r>
              <a:rPr kumimoji="0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89" y="4040713"/>
            <a:ext cx="3212275" cy="1855981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917" y="4039984"/>
            <a:ext cx="3053543" cy="18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20" grpId="0"/>
      <p:bldP spid="23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介大气毕业答辩竞赛演讲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30144208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30144208"/>
  <p:tag name="MH_LIBRARY" val="GRAPHIC"/>
  <p:tag name="MH_TYPE" val="Text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2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30144208"/>
  <p:tag name="MH_LIBRARY" val="GRAPHIC"/>
  <p:tag name="MH_TYPE" val="SubTitle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3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30144208"/>
  <p:tag name="MH_LIBRARY" val="GRAPHIC"/>
  <p:tag name="MH_TYPE" val="Text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4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5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6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7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2123938"/>
  <p:tag name="MH_LIBRARY" val="GRAPHIC"/>
  <p:tag name="MH_TYPE" val="Other"/>
  <p:tag name="MH_ORDER" val="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8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524120448"/>
  <p:tag name="MH_LIBRARY" val="GRAPHIC"/>
  <p:tag name="MH_TYPE" val="Other"/>
  <p:tag name="MH_ORDER" val="97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7724</TotalTime>
  <Words>2853</Words>
  <Application>Microsoft Office PowerPoint</Application>
  <PresentationFormat>全屏显示(4:3)</PresentationFormat>
  <Paragraphs>815</Paragraphs>
  <Slides>63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4" baseType="lpstr">
      <vt:lpstr>Monotype Sorts</vt:lpstr>
      <vt:lpstr>等线</vt:lpstr>
      <vt:lpstr>等线 Light</vt:lpstr>
      <vt:lpstr>黑体</vt:lpstr>
      <vt:lpstr>华文楷体</vt:lpstr>
      <vt:lpstr>华文隶书</vt:lpstr>
      <vt:lpstr>华文新魏</vt:lpstr>
      <vt:lpstr>华文行楷</vt:lpstr>
      <vt:lpstr>楷体</vt:lpstr>
      <vt:lpstr>隶书</vt:lpstr>
      <vt:lpstr>宋体</vt:lpstr>
      <vt:lpstr>微软雅黑</vt:lpstr>
      <vt:lpstr>Arial</vt:lpstr>
      <vt:lpstr>Bodoni MT</vt:lpstr>
      <vt:lpstr>Calibri</vt:lpstr>
      <vt:lpstr>Calibri Light</vt:lpstr>
      <vt:lpstr>Symbol</vt:lpstr>
      <vt:lpstr>Times New Roman</vt:lpstr>
      <vt:lpstr>Wingdings</vt:lpstr>
      <vt:lpstr>1_Office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蓝色简介大气毕业答辩竞赛演讲PPT模板</dc:title>
  <dc:creator>Windows 用户</dc:creator>
  <cp:lastModifiedBy>Li</cp:lastModifiedBy>
  <cp:revision>845</cp:revision>
  <dcterms:created xsi:type="dcterms:W3CDTF">2018-07-22T02:36:00Z</dcterms:created>
  <dcterms:modified xsi:type="dcterms:W3CDTF">2024-09-09T04:56:30Z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